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74.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5" r:id="rId5"/>
  </p:sldMasterIdLst>
  <p:notesMasterIdLst>
    <p:notesMasterId r:id="rId114"/>
  </p:notesMasterIdLst>
  <p:handoutMasterIdLst>
    <p:handoutMasterId r:id="rId115"/>
  </p:handoutMasterIdLst>
  <p:sldIdLst>
    <p:sldId id="256" r:id="rId6"/>
    <p:sldId id="257" r:id="rId7"/>
    <p:sldId id="272" r:id="rId8"/>
    <p:sldId id="273" r:id="rId9"/>
    <p:sldId id="275" r:id="rId10"/>
    <p:sldId id="278" r:id="rId11"/>
    <p:sldId id="280" r:id="rId12"/>
    <p:sldId id="281" r:id="rId13"/>
    <p:sldId id="282" r:id="rId14"/>
    <p:sldId id="283" r:id="rId15"/>
    <p:sldId id="284" r:id="rId16"/>
    <p:sldId id="285" r:id="rId17"/>
    <p:sldId id="286" r:id="rId18"/>
    <p:sldId id="287" r:id="rId19"/>
    <p:sldId id="288" r:id="rId20"/>
    <p:sldId id="279" r:id="rId21"/>
    <p:sldId id="289" r:id="rId22"/>
    <p:sldId id="291" r:id="rId23"/>
    <p:sldId id="290" r:id="rId24"/>
    <p:sldId id="292" r:id="rId25"/>
    <p:sldId id="293" r:id="rId26"/>
    <p:sldId id="271" r:id="rId27"/>
    <p:sldId id="298" r:id="rId28"/>
    <p:sldId id="299" r:id="rId29"/>
    <p:sldId id="338" r:id="rId30"/>
    <p:sldId id="339" r:id="rId31"/>
    <p:sldId id="340" r:id="rId32"/>
    <p:sldId id="341" r:id="rId33"/>
    <p:sldId id="297" r:id="rId34"/>
    <p:sldId id="300" r:id="rId35"/>
    <p:sldId id="301" r:id="rId36"/>
    <p:sldId id="303" r:id="rId37"/>
    <p:sldId id="304" r:id="rId38"/>
    <p:sldId id="305" r:id="rId39"/>
    <p:sldId id="306" r:id="rId40"/>
    <p:sldId id="308" r:id="rId41"/>
    <p:sldId id="309" r:id="rId42"/>
    <p:sldId id="310" r:id="rId43"/>
    <p:sldId id="311" r:id="rId44"/>
    <p:sldId id="312" r:id="rId45"/>
    <p:sldId id="313" r:id="rId46"/>
    <p:sldId id="314" r:id="rId47"/>
    <p:sldId id="315" r:id="rId48"/>
    <p:sldId id="316" r:id="rId49"/>
    <p:sldId id="317" r:id="rId50"/>
    <p:sldId id="323" r:id="rId51"/>
    <p:sldId id="324" r:id="rId52"/>
    <p:sldId id="320" r:id="rId53"/>
    <p:sldId id="332" r:id="rId54"/>
    <p:sldId id="333" r:id="rId55"/>
    <p:sldId id="334" r:id="rId56"/>
    <p:sldId id="335" r:id="rId57"/>
    <p:sldId id="336" r:id="rId58"/>
    <p:sldId id="325" r:id="rId59"/>
    <p:sldId id="326" r:id="rId60"/>
    <p:sldId id="327" r:id="rId61"/>
    <p:sldId id="328" r:id="rId62"/>
    <p:sldId id="329" r:id="rId63"/>
    <p:sldId id="331" r:id="rId64"/>
    <p:sldId id="330" r:id="rId65"/>
    <p:sldId id="354" r:id="rId66"/>
    <p:sldId id="355" r:id="rId67"/>
    <p:sldId id="359" r:id="rId68"/>
    <p:sldId id="360" r:id="rId69"/>
    <p:sldId id="361" r:id="rId70"/>
    <p:sldId id="362" r:id="rId71"/>
    <p:sldId id="363" r:id="rId72"/>
    <p:sldId id="364" r:id="rId73"/>
    <p:sldId id="365" r:id="rId74"/>
    <p:sldId id="366" r:id="rId75"/>
    <p:sldId id="379" r:id="rId76"/>
    <p:sldId id="380" r:id="rId77"/>
    <p:sldId id="384" r:id="rId78"/>
    <p:sldId id="385" r:id="rId79"/>
    <p:sldId id="386" r:id="rId80"/>
    <p:sldId id="423" r:id="rId81"/>
    <p:sldId id="353" r:id="rId82"/>
    <p:sldId id="342" r:id="rId83"/>
    <p:sldId id="343" r:id="rId84"/>
    <p:sldId id="344" r:id="rId85"/>
    <p:sldId id="352" r:id="rId86"/>
    <p:sldId id="345" r:id="rId87"/>
    <p:sldId id="346" r:id="rId88"/>
    <p:sldId id="347" r:id="rId89"/>
    <p:sldId id="348" r:id="rId90"/>
    <p:sldId id="349" r:id="rId91"/>
    <p:sldId id="350" r:id="rId92"/>
    <p:sldId id="351" r:id="rId93"/>
    <p:sldId id="424" r:id="rId94"/>
    <p:sldId id="425" r:id="rId95"/>
    <p:sldId id="337" r:id="rId96"/>
    <p:sldId id="428" r:id="rId97"/>
    <p:sldId id="429" r:id="rId98"/>
    <p:sldId id="431" r:id="rId99"/>
    <p:sldId id="430" r:id="rId100"/>
    <p:sldId id="426" r:id="rId101"/>
    <p:sldId id="427" r:id="rId102"/>
    <p:sldId id="432" r:id="rId103"/>
    <p:sldId id="433" r:id="rId104"/>
    <p:sldId id="434" r:id="rId105"/>
    <p:sldId id="435" r:id="rId106"/>
    <p:sldId id="436" r:id="rId107"/>
    <p:sldId id="437" r:id="rId108"/>
    <p:sldId id="438" r:id="rId109"/>
    <p:sldId id="439" r:id="rId110"/>
    <p:sldId id="441" r:id="rId111"/>
    <p:sldId id="442" r:id="rId112"/>
    <p:sldId id="440" r:id="rId113"/>
  </p:sldIdLst>
  <p:sldSz cx="16256000" cy="9144000"/>
  <p:notesSz cx="6858000" cy="9144000"/>
  <p:defaultText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880" userDrawn="1">
          <p15:clr>
            <a:srgbClr val="A4A3A4"/>
          </p15:clr>
        </p15:guide>
        <p15:guide id="2" pos="5120" userDrawn="1">
          <p15:clr>
            <a:srgbClr val="A4A3A4"/>
          </p15:clr>
        </p15:guide>
      </p15:sldGuideLst>
    </p:ext>
    <p:ext uri="{2D200454-40CA-4A62-9FC3-DE9A4176ACB9}">
      <p15:notesGuideLst xmlns:p15="http://schemas.microsoft.com/office/powerpoint/2012/main" xmlns="">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CBCFD1"/>
    <a:srgbClr val="7D868C"/>
    <a:srgbClr val="808000"/>
    <a:srgbClr val="408000"/>
    <a:srgbClr val="108001"/>
    <a:srgbClr val="015068"/>
    <a:srgbClr val="0885AC"/>
    <a:srgbClr val="076F91"/>
    <a:srgbClr val="076E8F"/>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215" autoAdjust="0"/>
    <p:restoredTop sz="70068" autoAdjust="0"/>
  </p:normalViewPr>
  <p:slideViewPr>
    <p:cSldViewPr snapToGrid="0">
      <p:cViewPr varScale="1">
        <p:scale>
          <a:sx n="22" d="100"/>
          <a:sy n="22" d="100"/>
        </p:scale>
        <p:origin x="-2096" y="-112"/>
      </p:cViewPr>
      <p:guideLst>
        <p:guide orient="horz" pos="2880"/>
        <p:guide pos="5120"/>
      </p:guideLst>
    </p:cSldViewPr>
  </p:slideViewPr>
  <p:outlineViewPr>
    <p:cViewPr>
      <p:scale>
        <a:sx n="33" d="100"/>
        <a:sy n="33" d="100"/>
      </p:scale>
      <p:origin x="0" y="90784"/>
    </p:cViewPr>
  </p:outlineViewPr>
  <p:notesTextViewPr>
    <p:cViewPr>
      <p:scale>
        <a:sx n="100" d="100"/>
        <a:sy n="100" d="100"/>
      </p:scale>
      <p:origin x="0" y="0"/>
    </p:cViewPr>
  </p:notesTextViewPr>
  <p:sorterViewPr>
    <p:cViewPr>
      <p:scale>
        <a:sx n="100" d="100"/>
        <a:sy n="100" d="100"/>
      </p:scale>
      <p:origin x="0" y="0"/>
    </p:cViewPr>
  </p:sorterViewPr>
  <p:notesViewPr>
    <p:cSldViewPr snapToGrid="0" showGuides="1">
      <p:cViewPr varScale="1">
        <p:scale>
          <a:sx n="47" d="100"/>
          <a:sy n="47" d="100"/>
        </p:scale>
        <p:origin x="2172" y="6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60" Type="http://schemas.openxmlformats.org/officeDocument/2006/relationships/slide" Target="slides/slide55.xml"/><Relationship Id="rId61" Type="http://schemas.openxmlformats.org/officeDocument/2006/relationships/slide" Target="slides/slide56.xml"/><Relationship Id="rId62" Type="http://schemas.openxmlformats.org/officeDocument/2006/relationships/slide" Target="slides/slide57.xml"/><Relationship Id="rId63" Type="http://schemas.openxmlformats.org/officeDocument/2006/relationships/slide" Target="slides/slide58.xml"/><Relationship Id="rId64" Type="http://schemas.openxmlformats.org/officeDocument/2006/relationships/slide" Target="slides/slide59.xml"/><Relationship Id="rId65" Type="http://schemas.openxmlformats.org/officeDocument/2006/relationships/slide" Target="slides/slide60.xml"/><Relationship Id="rId66" Type="http://schemas.openxmlformats.org/officeDocument/2006/relationships/slide" Target="slides/slide61.xml"/><Relationship Id="rId67" Type="http://schemas.openxmlformats.org/officeDocument/2006/relationships/slide" Target="slides/slide62.xml"/><Relationship Id="rId68" Type="http://schemas.openxmlformats.org/officeDocument/2006/relationships/slide" Target="slides/slide63.xml"/><Relationship Id="rId69" Type="http://schemas.openxmlformats.org/officeDocument/2006/relationships/slide" Target="slides/slide64.xml"/><Relationship Id="rId120" Type="http://schemas.openxmlformats.org/officeDocument/2006/relationships/tableStyles" Target="tableStyles.xml"/><Relationship Id="rId40" Type="http://schemas.openxmlformats.org/officeDocument/2006/relationships/slide" Target="slides/slide35.xml"/><Relationship Id="rId41" Type="http://schemas.openxmlformats.org/officeDocument/2006/relationships/slide" Target="slides/slide36.xml"/><Relationship Id="rId42" Type="http://schemas.openxmlformats.org/officeDocument/2006/relationships/slide" Target="slides/slide37.xml"/><Relationship Id="rId90" Type="http://schemas.openxmlformats.org/officeDocument/2006/relationships/slide" Target="slides/slide85.xml"/><Relationship Id="rId91" Type="http://schemas.openxmlformats.org/officeDocument/2006/relationships/slide" Target="slides/slide86.xml"/><Relationship Id="rId92" Type="http://schemas.openxmlformats.org/officeDocument/2006/relationships/slide" Target="slides/slide87.xml"/><Relationship Id="rId93" Type="http://schemas.openxmlformats.org/officeDocument/2006/relationships/slide" Target="slides/slide88.xml"/><Relationship Id="rId94" Type="http://schemas.openxmlformats.org/officeDocument/2006/relationships/slide" Target="slides/slide89.xml"/><Relationship Id="rId95" Type="http://schemas.openxmlformats.org/officeDocument/2006/relationships/slide" Target="slides/slide90.xml"/><Relationship Id="rId96" Type="http://schemas.openxmlformats.org/officeDocument/2006/relationships/slide" Target="slides/slide91.xml"/><Relationship Id="rId101" Type="http://schemas.openxmlformats.org/officeDocument/2006/relationships/slide" Target="slides/slide96.xml"/><Relationship Id="rId102" Type="http://schemas.openxmlformats.org/officeDocument/2006/relationships/slide" Target="slides/slide97.xml"/><Relationship Id="rId103" Type="http://schemas.openxmlformats.org/officeDocument/2006/relationships/slide" Target="slides/slide98.xml"/><Relationship Id="rId104" Type="http://schemas.openxmlformats.org/officeDocument/2006/relationships/slide" Target="slides/slide99.xml"/><Relationship Id="rId105" Type="http://schemas.openxmlformats.org/officeDocument/2006/relationships/slide" Target="slides/slide100.xml"/><Relationship Id="rId106" Type="http://schemas.openxmlformats.org/officeDocument/2006/relationships/slide" Target="slides/slide101.xml"/><Relationship Id="rId107" Type="http://schemas.openxmlformats.org/officeDocument/2006/relationships/slide" Target="slides/slide102.xml"/><Relationship Id="rId108" Type="http://schemas.openxmlformats.org/officeDocument/2006/relationships/slide" Target="slides/slide103.xml"/><Relationship Id="rId109" Type="http://schemas.openxmlformats.org/officeDocument/2006/relationships/slide" Target="slides/slide104.xml"/><Relationship Id="rId97" Type="http://schemas.openxmlformats.org/officeDocument/2006/relationships/slide" Target="slides/slide92.xml"/><Relationship Id="rId98" Type="http://schemas.openxmlformats.org/officeDocument/2006/relationships/slide" Target="slides/slide93.xml"/><Relationship Id="rId99" Type="http://schemas.openxmlformats.org/officeDocument/2006/relationships/slide" Target="slides/slide94.xml"/><Relationship Id="rId43" Type="http://schemas.openxmlformats.org/officeDocument/2006/relationships/slide" Target="slides/slide38.xml"/><Relationship Id="rId44" Type="http://schemas.openxmlformats.org/officeDocument/2006/relationships/slide" Target="slides/slide39.xml"/><Relationship Id="rId45" Type="http://schemas.openxmlformats.org/officeDocument/2006/relationships/slide" Target="slides/slide40.xml"/><Relationship Id="rId46" Type="http://schemas.openxmlformats.org/officeDocument/2006/relationships/slide" Target="slides/slide41.xml"/><Relationship Id="rId47" Type="http://schemas.openxmlformats.org/officeDocument/2006/relationships/slide" Target="slides/slide42.xml"/><Relationship Id="rId48" Type="http://schemas.openxmlformats.org/officeDocument/2006/relationships/slide" Target="slides/slide43.xml"/><Relationship Id="rId49" Type="http://schemas.openxmlformats.org/officeDocument/2006/relationships/slide" Target="slides/slide44.xml"/><Relationship Id="rId100" Type="http://schemas.openxmlformats.org/officeDocument/2006/relationships/slide" Target="slides/slide95.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70" Type="http://schemas.openxmlformats.org/officeDocument/2006/relationships/slide" Target="slides/slide65.xml"/><Relationship Id="rId71" Type="http://schemas.openxmlformats.org/officeDocument/2006/relationships/slide" Target="slides/slide66.xml"/><Relationship Id="rId72" Type="http://schemas.openxmlformats.org/officeDocument/2006/relationships/slide" Target="slides/slide67.xml"/><Relationship Id="rId73" Type="http://schemas.openxmlformats.org/officeDocument/2006/relationships/slide" Target="slides/slide68.xml"/><Relationship Id="rId74" Type="http://schemas.openxmlformats.org/officeDocument/2006/relationships/slide" Target="slides/slide69.xml"/><Relationship Id="rId75" Type="http://schemas.openxmlformats.org/officeDocument/2006/relationships/slide" Target="slides/slide70.xml"/><Relationship Id="rId76" Type="http://schemas.openxmlformats.org/officeDocument/2006/relationships/slide" Target="slides/slide71.xml"/><Relationship Id="rId77" Type="http://schemas.openxmlformats.org/officeDocument/2006/relationships/slide" Target="slides/slide72.xml"/><Relationship Id="rId78" Type="http://schemas.openxmlformats.org/officeDocument/2006/relationships/slide" Target="slides/slide73.xml"/><Relationship Id="rId79" Type="http://schemas.openxmlformats.org/officeDocument/2006/relationships/slide" Target="slides/slide74.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customXml" Target="../customXml/item4.xml"/><Relationship Id="rId5" Type="http://schemas.openxmlformats.org/officeDocument/2006/relationships/slideMaster" Target="slideMasters/slide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50" Type="http://schemas.openxmlformats.org/officeDocument/2006/relationships/slide" Target="slides/slide45.xml"/><Relationship Id="rId51" Type="http://schemas.openxmlformats.org/officeDocument/2006/relationships/slide" Target="slides/slide46.xml"/><Relationship Id="rId52" Type="http://schemas.openxmlformats.org/officeDocument/2006/relationships/slide" Target="slides/slide47.xml"/><Relationship Id="rId53" Type="http://schemas.openxmlformats.org/officeDocument/2006/relationships/slide" Target="slides/slide48.xml"/><Relationship Id="rId54" Type="http://schemas.openxmlformats.org/officeDocument/2006/relationships/slide" Target="slides/slide49.xml"/><Relationship Id="rId55" Type="http://schemas.openxmlformats.org/officeDocument/2006/relationships/slide" Target="slides/slide50.xml"/><Relationship Id="rId56" Type="http://schemas.openxmlformats.org/officeDocument/2006/relationships/slide" Target="slides/slide51.xml"/><Relationship Id="rId57" Type="http://schemas.openxmlformats.org/officeDocument/2006/relationships/slide" Target="slides/slide52.xml"/><Relationship Id="rId58" Type="http://schemas.openxmlformats.org/officeDocument/2006/relationships/slide" Target="slides/slide53.xml"/><Relationship Id="rId59" Type="http://schemas.openxmlformats.org/officeDocument/2006/relationships/slide" Target="slides/slide54.xml"/><Relationship Id="rId110" Type="http://schemas.openxmlformats.org/officeDocument/2006/relationships/slide" Target="slides/slide105.xml"/><Relationship Id="rId111" Type="http://schemas.openxmlformats.org/officeDocument/2006/relationships/slide" Target="slides/slide106.xml"/><Relationship Id="rId112" Type="http://schemas.openxmlformats.org/officeDocument/2006/relationships/slide" Target="slides/slide107.xml"/><Relationship Id="rId113" Type="http://schemas.openxmlformats.org/officeDocument/2006/relationships/slide" Target="slides/slide108.xml"/><Relationship Id="rId114" Type="http://schemas.openxmlformats.org/officeDocument/2006/relationships/notesMaster" Target="notesMasters/notesMaster1.xml"/><Relationship Id="rId115" Type="http://schemas.openxmlformats.org/officeDocument/2006/relationships/handoutMaster" Target="handoutMasters/handoutMaster1.xml"/><Relationship Id="rId116" Type="http://schemas.openxmlformats.org/officeDocument/2006/relationships/printerSettings" Target="printerSettings/printerSettings1.bin"/><Relationship Id="rId117" Type="http://schemas.openxmlformats.org/officeDocument/2006/relationships/presProps" Target="presProps.xml"/><Relationship Id="rId118" Type="http://schemas.openxmlformats.org/officeDocument/2006/relationships/viewProps" Target="viewProps.xml"/><Relationship Id="rId119" Type="http://schemas.openxmlformats.org/officeDocument/2006/relationships/theme" Target="theme/theme1.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Relationship Id="rId36" Type="http://schemas.openxmlformats.org/officeDocument/2006/relationships/slide" Target="slides/slide31.xml"/><Relationship Id="rId37" Type="http://schemas.openxmlformats.org/officeDocument/2006/relationships/slide" Target="slides/slide32.xml"/><Relationship Id="rId38" Type="http://schemas.openxmlformats.org/officeDocument/2006/relationships/slide" Target="slides/slide33.xml"/><Relationship Id="rId39" Type="http://schemas.openxmlformats.org/officeDocument/2006/relationships/slide" Target="slides/slide34.xml"/><Relationship Id="rId80" Type="http://schemas.openxmlformats.org/officeDocument/2006/relationships/slide" Target="slides/slide75.xml"/><Relationship Id="rId81" Type="http://schemas.openxmlformats.org/officeDocument/2006/relationships/slide" Target="slides/slide76.xml"/><Relationship Id="rId82" Type="http://schemas.openxmlformats.org/officeDocument/2006/relationships/slide" Target="slides/slide77.xml"/><Relationship Id="rId83" Type="http://schemas.openxmlformats.org/officeDocument/2006/relationships/slide" Target="slides/slide78.xml"/><Relationship Id="rId84" Type="http://schemas.openxmlformats.org/officeDocument/2006/relationships/slide" Target="slides/slide79.xml"/><Relationship Id="rId85" Type="http://schemas.openxmlformats.org/officeDocument/2006/relationships/slide" Target="slides/slide80.xml"/><Relationship Id="rId86" Type="http://schemas.openxmlformats.org/officeDocument/2006/relationships/slide" Target="slides/slide81.xml"/><Relationship Id="rId87" Type="http://schemas.openxmlformats.org/officeDocument/2006/relationships/slide" Target="slides/slide82.xml"/><Relationship Id="rId88" Type="http://schemas.openxmlformats.org/officeDocument/2006/relationships/slide" Target="slides/slide83.xml"/><Relationship Id="rId89" Type="http://schemas.openxmlformats.org/officeDocument/2006/relationships/slide" Target="slides/slide84.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AD13A25-6A2D-CE4D-BBDF-9DF322328A0B}" type="doc">
      <dgm:prSet loTypeId="urn:microsoft.com/office/officeart/2005/8/layout/hProcess9" loCatId="" qsTypeId="urn:microsoft.com/office/officeart/2005/8/quickstyle/simple1" qsCatId="simple" csTypeId="urn:microsoft.com/office/officeart/2005/8/colors/colorful1" csCatId="colorful" phldr="1"/>
      <dgm:spPr/>
      <dgm:t>
        <a:bodyPr/>
        <a:lstStyle/>
        <a:p>
          <a:endParaRPr lang="en-US"/>
        </a:p>
      </dgm:t>
    </dgm:pt>
    <dgm:pt modelId="{16DDB171-5BFA-EB42-9166-37F5D48635B2}">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Courier New" panose="02070309020205020404" pitchFamily="49" charset="0"/>
              <a:cs typeface="Courier New" panose="02070309020205020404" pitchFamily="49" charset="0"/>
            </a:rPr>
            <a:t>kitchen create</a:t>
          </a:r>
          <a:endParaRPr lang="en-US" dirty="0">
            <a:latin typeface="Courier New" panose="02070309020205020404" pitchFamily="49" charset="0"/>
            <a:cs typeface="Courier New" panose="02070309020205020404" pitchFamily="49" charset="0"/>
          </a:endParaRPr>
        </a:p>
      </dgm:t>
    </dgm:pt>
    <dgm:pt modelId="{BB918EFD-4426-9746-A7D0-2989A59FD731}" type="parTrans" cxnId="{1D170C1D-EBF2-3742-A87B-BFD6824EAFAC}">
      <dgm:prSet/>
      <dgm:spPr/>
      <dgm:t>
        <a:bodyPr/>
        <a:lstStyle/>
        <a:p>
          <a:endParaRPr lang="en-US"/>
        </a:p>
      </dgm:t>
    </dgm:pt>
    <dgm:pt modelId="{633E97DD-A17D-A849-A386-20EFF63D7360}" type="sibTrans" cxnId="{1D170C1D-EBF2-3742-A87B-BFD6824EAFAC}">
      <dgm:prSet/>
      <dgm:spPr/>
      <dgm:t>
        <a:bodyPr/>
        <a:lstStyle/>
        <a:p>
          <a:endParaRPr lang="en-US"/>
        </a:p>
      </dgm:t>
    </dgm:pt>
    <dgm:pt modelId="{8C044235-ED0A-8542-BFA3-BBFC322E5065}">
      <dgm:prSet phldrT="[Text]">
        <dgm:style>
          <a:lnRef idx="3">
            <a:schemeClr val="lt1"/>
          </a:lnRef>
          <a:fillRef idx="1">
            <a:schemeClr val="dk1"/>
          </a:fillRef>
          <a:effectRef idx="1">
            <a:schemeClr val="dk1"/>
          </a:effectRef>
          <a:fontRef idx="minor">
            <a:schemeClr val="lt1"/>
          </a:fontRef>
        </dgm:style>
      </dgm:prSet>
      <dgm:spPr/>
      <dgm:t>
        <a:bodyPr/>
        <a:lstStyle/>
        <a:p>
          <a:r>
            <a:rPr lang="en-US" dirty="0" smtClean="0">
              <a:latin typeface="Courier New" panose="02070309020205020404" pitchFamily="49" charset="0"/>
              <a:cs typeface="Courier New" panose="02070309020205020404" pitchFamily="49" charset="0"/>
            </a:rPr>
            <a:t>kitchen converge</a:t>
          </a:r>
          <a:endParaRPr lang="en-US" dirty="0">
            <a:latin typeface="Courier New" panose="02070309020205020404" pitchFamily="49" charset="0"/>
            <a:cs typeface="Courier New" panose="02070309020205020404" pitchFamily="49" charset="0"/>
          </a:endParaRPr>
        </a:p>
      </dgm:t>
    </dgm:pt>
    <dgm:pt modelId="{4F95847F-34CA-4D44-84E2-1B087FAFD286}" type="parTrans" cxnId="{038CE4FB-1C51-3043-A865-73036CD17DAF}">
      <dgm:prSet/>
      <dgm:spPr/>
      <dgm:t>
        <a:bodyPr/>
        <a:lstStyle/>
        <a:p>
          <a:endParaRPr lang="en-US"/>
        </a:p>
      </dgm:t>
    </dgm:pt>
    <dgm:pt modelId="{05A2D59C-2686-254F-AC9F-77B373CFFA0D}" type="sibTrans" cxnId="{038CE4FB-1C51-3043-A865-73036CD17DAF}">
      <dgm:prSet/>
      <dgm:spPr/>
      <dgm:t>
        <a:bodyPr/>
        <a:lstStyle/>
        <a:p>
          <a:endParaRPr lang="en-US"/>
        </a:p>
      </dgm:t>
    </dgm:pt>
    <dgm:pt modelId="{840EF2FF-9D50-4647-9914-74D089286C46}">
      <dgm:prSet phldrT="[Text]">
        <dgm:style>
          <a:lnRef idx="3">
            <a:schemeClr val="lt1"/>
          </a:lnRef>
          <a:fillRef idx="1">
            <a:schemeClr val="dk1"/>
          </a:fillRef>
          <a:effectRef idx="1">
            <a:schemeClr val="dk1"/>
          </a:effectRef>
          <a:fontRef idx="minor">
            <a:schemeClr val="lt1"/>
          </a:fontRef>
        </dgm:style>
      </dgm:prSet>
      <dgm:spPr/>
      <dgm:t>
        <a:bodyPr/>
        <a:lstStyle/>
        <a:p>
          <a:r>
            <a:rPr lang="en-US" dirty="0" smtClean="0">
              <a:latin typeface="Courier New" panose="02070309020205020404" pitchFamily="49" charset="0"/>
              <a:cs typeface="Courier New" panose="02070309020205020404" pitchFamily="49" charset="0"/>
            </a:rPr>
            <a:t>kitchen</a:t>
          </a:r>
          <a:r>
            <a:rPr lang="en-US" dirty="0" smtClean="0"/>
            <a:t>  </a:t>
          </a:r>
          <a:r>
            <a:rPr lang="en-US" dirty="0" smtClean="0">
              <a:latin typeface="Courier New" panose="02070309020205020404" pitchFamily="49" charset="0"/>
              <a:cs typeface="Courier New" panose="02070309020205020404" pitchFamily="49" charset="0"/>
            </a:rPr>
            <a:t>verify</a:t>
          </a:r>
          <a:endParaRPr lang="en-US" dirty="0">
            <a:latin typeface="Courier New" panose="02070309020205020404" pitchFamily="49" charset="0"/>
            <a:cs typeface="Courier New" panose="02070309020205020404" pitchFamily="49" charset="0"/>
          </a:endParaRPr>
        </a:p>
      </dgm:t>
    </dgm:pt>
    <dgm:pt modelId="{0240F16D-AEDD-684F-B65F-104E4E03944E}" type="parTrans" cxnId="{62DAF780-C55C-AB42-9E2B-0141DB93B539}">
      <dgm:prSet/>
      <dgm:spPr/>
      <dgm:t>
        <a:bodyPr/>
        <a:lstStyle/>
        <a:p>
          <a:endParaRPr lang="en-US"/>
        </a:p>
      </dgm:t>
    </dgm:pt>
    <dgm:pt modelId="{8E6ED7E8-D563-BA4D-BE1B-F6FEDA493E2A}" type="sibTrans" cxnId="{62DAF780-C55C-AB42-9E2B-0141DB93B539}">
      <dgm:prSet/>
      <dgm:spPr/>
      <dgm:t>
        <a:bodyPr/>
        <a:lstStyle/>
        <a:p>
          <a:endParaRPr lang="en-US"/>
        </a:p>
      </dgm:t>
    </dgm:pt>
    <dgm:pt modelId="{6D04906C-8FA3-044F-A9CA-DE594BFC6B62}" type="pres">
      <dgm:prSet presAssocID="{BAD13A25-6A2D-CE4D-BBDF-9DF322328A0B}" presName="CompostProcess" presStyleCnt="0">
        <dgm:presLayoutVars>
          <dgm:dir/>
          <dgm:resizeHandles val="exact"/>
        </dgm:presLayoutVars>
      </dgm:prSet>
      <dgm:spPr/>
      <dgm:t>
        <a:bodyPr/>
        <a:lstStyle/>
        <a:p>
          <a:endParaRPr lang="en-US"/>
        </a:p>
      </dgm:t>
    </dgm:pt>
    <dgm:pt modelId="{2E8A1CBE-0266-EA4C-B578-7F204E55EDE3}" type="pres">
      <dgm:prSet presAssocID="{BAD13A25-6A2D-CE4D-BBDF-9DF322328A0B}" presName="arrow" presStyleLbl="bgShp" presStyleIdx="0" presStyleCnt="1" custScaleX="117647" custLinFactNeighborX="-10044" custLinFactNeighborY="-36364"/>
      <dgm:spPr/>
    </dgm:pt>
    <dgm:pt modelId="{F640416A-2778-4645-B00B-7C0C68CF0417}" type="pres">
      <dgm:prSet presAssocID="{BAD13A25-6A2D-CE4D-BBDF-9DF322328A0B}" presName="linearProcess" presStyleCnt="0"/>
      <dgm:spPr/>
    </dgm:pt>
    <dgm:pt modelId="{45CD59F2-8ABB-5247-A051-AB4167B88F7D}" type="pres">
      <dgm:prSet presAssocID="{16DDB171-5BFA-EB42-9166-37F5D48635B2}" presName="textNode" presStyleLbl="node1" presStyleIdx="0" presStyleCnt="3" custScaleX="104874">
        <dgm:presLayoutVars>
          <dgm:bulletEnabled val="1"/>
        </dgm:presLayoutVars>
      </dgm:prSet>
      <dgm:spPr/>
      <dgm:t>
        <a:bodyPr/>
        <a:lstStyle/>
        <a:p>
          <a:endParaRPr lang="en-US"/>
        </a:p>
      </dgm:t>
    </dgm:pt>
    <dgm:pt modelId="{BED00208-39D8-1A4E-9C2D-2D05B79860D1}" type="pres">
      <dgm:prSet presAssocID="{633E97DD-A17D-A849-A386-20EFF63D7360}" presName="sibTrans" presStyleCnt="0"/>
      <dgm:spPr/>
    </dgm:pt>
    <dgm:pt modelId="{DD25A9C6-73C5-034C-9141-067075B117D8}" type="pres">
      <dgm:prSet presAssocID="{8C044235-ED0A-8542-BFA3-BBFC322E5065}" presName="textNode" presStyleLbl="node1" presStyleIdx="1" presStyleCnt="3">
        <dgm:presLayoutVars>
          <dgm:bulletEnabled val="1"/>
        </dgm:presLayoutVars>
      </dgm:prSet>
      <dgm:spPr/>
      <dgm:t>
        <a:bodyPr/>
        <a:lstStyle/>
        <a:p>
          <a:endParaRPr lang="en-US"/>
        </a:p>
      </dgm:t>
    </dgm:pt>
    <dgm:pt modelId="{EFC0612A-059E-1648-A19F-CB6A9F29A6D5}" type="pres">
      <dgm:prSet presAssocID="{05A2D59C-2686-254F-AC9F-77B373CFFA0D}" presName="sibTrans" presStyleCnt="0"/>
      <dgm:spPr/>
    </dgm:pt>
    <dgm:pt modelId="{84E372B1-C2D4-044D-8D9B-03BAA0D0E7CB}" type="pres">
      <dgm:prSet presAssocID="{840EF2FF-9D50-4647-9914-74D089286C46}" presName="textNode" presStyleLbl="node1" presStyleIdx="2" presStyleCnt="3">
        <dgm:presLayoutVars>
          <dgm:bulletEnabled val="1"/>
        </dgm:presLayoutVars>
      </dgm:prSet>
      <dgm:spPr/>
      <dgm:t>
        <a:bodyPr/>
        <a:lstStyle/>
        <a:p>
          <a:endParaRPr lang="en-US"/>
        </a:p>
      </dgm:t>
    </dgm:pt>
  </dgm:ptLst>
  <dgm:cxnLst>
    <dgm:cxn modelId="{038CE4FB-1C51-3043-A865-73036CD17DAF}" srcId="{BAD13A25-6A2D-CE4D-BBDF-9DF322328A0B}" destId="{8C044235-ED0A-8542-BFA3-BBFC322E5065}" srcOrd="1" destOrd="0" parTransId="{4F95847F-34CA-4D44-84E2-1B087FAFD286}" sibTransId="{05A2D59C-2686-254F-AC9F-77B373CFFA0D}"/>
    <dgm:cxn modelId="{A65FC1E9-E71A-3747-952A-5C9041216DEB}" type="presOf" srcId="{840EF2FF-9D50-4647-9914-74D089286C46}" destId="{84E372B1-C2D4-044D-8D9B-03BAA0D0E7CB}" srcOrd="0" destOrd="0" presId="urn:microsoft.com/office/officeart/2005/8/layout/hProcess9"/>
    <dgm:cxn modelId="{62DAF780-C55C-AB42-9E2B-0141DB93B539}" srcId="{BAD13A25-6A2D-CE4D-BBDF-9DF322328A0B}" destId="{840EF2FF-9D50-4647-9914-74D089286C46}" srcOrd="2" destOrd="0" parTransId="{0240F16D-AEDD-684F-B65F-104E4E03944E}" sibTransId="{8E6ED7E8-D563-BA4D-BE1B-F6FEDA493E2A}"/>
    <dgm:cxn modelId="{A6547A13-6153-DF44-98F9-39F933E1AC59}" type="presOf" srcId="{16DDB171-5BFA-EB42-9166-37F5D48635B2}" destId="{45CD59F2-8ABB-5247-A051-AB4167B88F7D}" srcOrd="0" destOrd="0" presId="urn:microsoft.com/office/officeart/2005/8/layout/hProcess9"/>
    <dgm:cxn modelId="{25F16823-C646-BC47-A0B4-4DFF10E5FA35}" type="presOf" srcId="{BAD13A25-6A2D-CE4D-BBDF-9DF322328A0B}" destId="{6D04906C-8FA3-044F-A9CA-DE594BFC6B62}" srcOrd="0" destOrd="0" presId="urn:microsoft.com/office/officeart/2005/8/layout/hProcess9"/>
    <dgm:cxn modelId="{1D170C1D-EBF2-3742-A87B-BFD6824EAFAC}" srcId="{BAD13A25-6A2D-CE4D-BBDF-9DF322328A0B}" destId="{16DDB171-5BFA-EB42-9166-37F5D48635B2}" srcOrd="0" destOrd="0" parTransId="{BB918EFD-4426-9746-A7D0-2989A59FD731}" sibTransId="{633E97DD-A17D-A849-A386-20EFF63D7360}"/>
    <dgm:cxn modelId="{8A175A2B-182F-AD42-B645-126E7ABF962B}" type="presOf" srcId="{8C044235-ED0A-8542-BFA3-BBFC322E5065}" destId="{DD25A9C6-73C5-034C-9141-067075B117D8}" srcOrd="0" destOrd="0" presId="urn:microsoft.com/office/officeart/2005/8/layout/hProcess9"/>
    <dgm:cxn modelId="{6B8BB6DE-FABB-D845-AD3D-2EC2ECB444CE}" type="presParOf" srcId="{6D04906C-8FA3-044F-A9CA-DE594BFC6B62}" destId="{2E8A1CBE-0266-EA4C-B578-7F204E55EDE3}" srcOrd="0" destOrd="0" presId="urn:microsoft.com/office/officeart/2005/8/layout/hProcess9"/>
    <dgm:cxn modelId="{881C9229-DDF5-A249-8EA9-9F688A47F15E}" type="presParOf" srcId="{6D04906C-8FA3-044F-A9CA-DE594BFC6B62}" destId="{F640416A-2778-4645-B00B-7C0C68CF0417}" srcOrd="1" destOrd="0" presId="urn:microsoft.com/office/officeart/2005/8/layout/hProcess9"/>
    <dgm:cxn modelId="{7D74152C-A980-8C4E-88EC-70741972AC30}" type="presParOf" srcId="{F640416A-2778-4645-B00B-7C0C68CF0417}" destId="{45CD59F2-8ABB-5247-A051-AB4167B88F7D}" srcOrd="0" destOrd="0" presId="urn:microsoft.com/office/officeart/2005/8/layout/hProcess9"/>
    <dgm:cxn modelId="{5ACADD85-7E41-F04E-9BBC-439765708740}" type="presParOf" srcId="{F640416A-2778-4645-B00B-7C0C68CF0417}" destId="{BED00208-39D8-1A4E-9C2D-2D05B79860D1}" srcOrd="1" destOrd="0" presId="urn:microsoft.com/office/officeart/2005/8/layout/hProcess9"/>
    <dgm:cxn modelId="{BA6F9EEE-F069-5744-91E1-966EB390F432}" type="presParOf" srcId="{F640416A-2778-4645-B00B-7C0C68CF0417}" destId="{DD25A9C6-73C5-034C-9141-067075B117D8}" srcOrd="2" destOrd="0" presId="urn:microsoft.com/office/officeart/2005/8/layout/hProcess9"/>
    <dgm:cxn modelId="{7D4C1A8D-C838-474F-9F4F-06606B9047D2}" type="presParOf" srcId="{F640416A-2778-4645-B00B-7C0C68CF0417}" destId="{EFC0612A-059E-1648-A19F-CB6A9F29A6D5}" srcOrd="3" destOrd="0" presId="urn:microsoft.com/office/officeart/2005/8/layout/hProcess9"/>
    <dgm:cxn modelId="{305C4DDD-FE7B-4848-A78D-8780A910CA15}" type="presParOf" srcId="{F640416A-2778-4645-B00B-7C0C68CF0417}" destId="{84E372B1-C2D4-044D-8D9B-03BAA0D0E7CB}" srcOrd="4"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AD13A25-6A2D-CE4D-BBDF-9DF322328A0B}" type="doc">
      <dgm:prSet loTypeId="urn:microsoft.com/office/officeart/2005/8/layout/hProcess9" loCatId="" qsTypeId="urn:microsoft.com/office/officeart/2005/8/quickstyle/simple1" qsCatId="simple" csTypeId="urn:microsoft.com/office/officeart/2005/8/colors/colorful1" csCatId="colorful" phldr="1"/>
      <dgm:spPr/>
      <dgm:t>
        <a:bodyPr/>
        <a:lstStyle/>
        <a:p>
          <a:endParaRPr lang="en-US"/>
        </a:p>
      </dgm:t>
    </dgm:pt>
    <dgm:pt modelId="{16DDB171-5BFA-EB42-9166-37F5D48635B2}">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Courier New" panose="02070309020205020404" pitchFamily="49" charset="0"/>
              <a:cs typeface="Courier New" panose="02070309020205020404" pitchFamily="49" charset="0"/>
            </a:rPr>
            <a:t>kitchen create</a:t>
          </a:r>
          <a:endParaRPr lang="en-US" dirty="0">
            <a:latin typeface="Courier New" panose="02070309020205020404" pitchFamily="49" charset="0"/>
            <a:cs typeface="Courier New" panose="02070309020205020404" pitchFamily="49" charset="0"/>
          </a:endParaRPr>
        </a:p>
      </dgm:t>
    </dgm:pt>
    <dgm:pt modelId="{BB918EFD-4426-9746-A7D0-2989A59FD731}" type="parTrans" cxnId="{1D170C1D-EBF2-3742-A87B-BFD6824EAFAC}">
      <dgm:prSet/>
      <dgm:spPr/>
      <dgm:t>
        <a:bodyPr/>
        <a:lstStyle/>
        <a:p>
          <a:endParaRPr lang="en-US"/>
        </a:p>
      </dgm:t>
    </dgm:pt>
    <dgm:pt modelId="{633E97DD-A17D-A849-A386-20EFF63D7360}" type="sibTrans" cxnId="{1D170C1D-EBF2-3742-A87B-BFD6824EAFAC}">
      <dgm:prSet/>
      <dgm:spPr/>
      <dgm:t>
        <a:bodyPr/>
        <a:lstStyle/>
        <a:p>
          <a:endParaRPr lang="en-US"/>
        </a:p>
      </dgm:t>
    </dgm:pt>
    <dgm:pt modelId="{8C044235-ED0A-8542-BFA3-BBFC322E5065}">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Courier New" panose="02070309020205020404" pitchFamily="49" charset="0"/>
              <a:cs typeface="Courier New" panose="02070309020205020404" pitchFamily="49" charset="0"/>
            </a:rPr>
            <a:t>kitchen converge</a:t>
          </a:r>
          <a:endParaRPr lang="en-US" dirty="0">
            <a:latin typeface="Courier New" panose="02070309020205020404" pitchFamily="49" charset="0"/>
            <a:cs typeface="Courier New" panose="02070309020205020404" pitchFamily="49" charset="0"/>
          </a:endParaRPr>
        </a:p>
      </dgm:t>
    </dgm:pt>
    <dgm:pt modelId="{4F95847F-34CA-4D44-84E2-1B087FAFD286}" type="parTrans" cxnId="{038CE4FB-1C51-3043-A865-73036CD17DAF}">
      <dgm:prSet/>
      <dgm:spPr/>
      <dgm:t>
        <a:bodyPr/>
        <a:lstStyle/>
        <a:p>
          <a:endParaRPr lang="en-US"/>
        </a:p>
      </dgm:t>
    </dgm:pt>
    <dgm:pt modelId="{05A2D59C-2686-254F-AC9F-77B373CFFA0D}" type="sibTrans" cxnId="{038CE4FB-1C51-3043-A865-73036CD17DAF}">
      <dgm:prSet/>
      <dgm:spPr/>
      <dgm:t>
        <a:bodyPr/>
        <a:lstStyle/>
        <a:p>
          <a:endParaRPr lang="en-US"/>
        </a:p>
      </dgm:t>
    </dgm:pt>
    <dgm:pt modelId="{840EF2FF-9D50-4647-9914-74D089286C46}">
      <dgm:prSet phldrT="[Text]">
        <dgm:style>
          <a:lnRef idx="3">
            <a:schemeClr val="lt1"/>
          </a:lnRef>
          <a:fillRef idx="1">
            <a:schemeClr val="dk1"/>
          </a:fillRef>
          <a:effectRef idx="1">
            <a:schemeClr val="dk1"/>
          </a:effectRef>
          <a:fontRef idx="minor">
            <a:schemeClr val="lt1"/>
          </a:fontRef>
        </dgm:style>
      </dgm:prSet>
      <dgm:spPr/>
      <dgm:t>
        <a:bodyPr/>
        <a:lstStyle/>
        <a:p>
          <a:r>
            <a:rPr lang="en-US" dirty="0" smtClean="0">
              <a:latin typeface="Courier New" panose="02070309020205020404" pitchFamily="49" charset="0"/>
              <a:cs typeface="Courier New" panose="02070309020205020404" pitchFamily="49" charset="0"/>
            </a:rPr>
            <a:t>kitchen</a:t>
          </a:r>
          <a:r>
            <a:rPr lang="en-US" dirty="0" smtClean="0"/>
            <a:t>  </a:t>
          </a:r>
          <a:r>
            <a:rPr lang="en-US" dirty="0" smtClean="0">
              <a:latin typeface="Courier New" panose="02070309020205020404" pitchFamily="49" charset="0"/>
              <a:cs typeface="Courier New" panose="02070309020205020404" pitchFamily="49" charset="0"/>
            </a:rPr>
            <a:t>verify</a:t>
          </a:r>
          <a:endParaRPr lang="en-US" dirty="0">
            <a:latin typeface="Courier New" panose="02070309020205020404" pitchFamily="49" charset="0"/>
            <a:cs typeface="Courier New" panose="02070309020205020404" pitchFamily="49" charset="0"/>
          </a:endParaRPr>
        </a:p>
      </dgm:t>
    </dgm:pt>
    <dgm:pt modelId="{0240F16D-AEDD-684F-B65F-104E4E03944E}" type="parTrans" cxnId="{62DAF780-C55C-AB42-9E2B-0141DB93B539}">
      <dgm:prSet/>
      <dgm:spPr/>
      <dgm:t>
        <a:bodyPr/>
        <a:lstStyle/>
        <a:p>
          <a:endParaRPr lang="en-US"/>
        </a:p>
      </dgm:t>
    </dgm:pt>
    <dgm:pt modelId="{8E6ED7E8-D563-BA4D-BE1B-F6FEDA493E2A}" type="sibTrans" cxnId="{62DAF780-C55C-AB42-9E2B-0141DB93B539}">
      <dgm:prSet/>
      <dgm:spPr/>
      <dgm:t>
        <a:bodyPr/>
        <a:lstStyle/>
        <a:p>
          <a:endParaRPr lang="en-US"/>
        </a:p>
      </dgm:t>
    </dgm:pt>
    <dgm:pt modelId="{6D04906C-8FA3-044F-A9CA-DE594BFC6B62}" type="pres">
      <dgm:prSet presAssocID="{BAD13A25-6A2D-CE4D-BBDF-9DF322328A0B}" presName="CompostProcess" presStyleCnt="0">
        <dgm:presLayoutVars>
          <dgm:dir/>
          <dgm:resizeHandles val="exact"/>
        </dgm:presLayoutVars>
      </dgm:prSet>
      <dgm:spPr/>
      <dgm:t>
        <a:bodyPr/>
        <a:lstStyle/>
        <a:p>
          <a:endParaRPr lang="en-US"/>
        </a:p>
      </dgm:t>
    </dgm:pt>
    <dgm:pt modelId="{2E8A1CBE-0266-EA4C-B578-7F204E55EDE3}" type="pres">
      <dgm:prSet presAssocID="{BAD13A25-6A2D-CE4D-BBDF-9DF322328A0B}" presName="arrow" presStyleLbl="bgShp" presStyleIdx="0" presStyleCnt="1" custScaleX="117647" custLinFactNeighborX="-9506" custLinFactNeighborY="-2825"/>
      <dgm:spPr/>
    </dgm:pt>
    <dgm:pt modelId="{F640416A-2778-4645-B00B-7C0C68CF0417}" type="pres">
      <dgm:prSet presAssocID="{BAD13A25-6A2D-CE4D-BBDF-9DF322328A0B}" presName="linearProcess" presStyleCnt="0"/>
      <dgm:spPr/>
    </dgm:pt>
    <dgm:pt modelId="{45CD59F2-8ABB-5247-A051-AB4167B88F7D}" type="pres">
      <dgm:prSet presAssocID="{16DDB171-5BFA-EB42-9166-37F5D48635B2}" presName="textNode" presStyleLbl="node1" presStyleIdx="0" presStyleCnt="3" custLinFactX="447" custLinFactNeighborX="100000" custLinFactNeighborY="1754">
        <dgm:presLayoutVars>
          <dgm:bulletEnabled val="1"/>
        </dgm:presLayoutVars>
      </dgm:prSet>
      <dgm:spPr/>
      <dgm:t>
        <a:bodyPr/>
        <a:lstStyle/>
        <a:p>
          <a:endParaRPr lang="en-US"/>
        </a:p>
      </dgm:t>
    </dgm:pt>
    <dgm:pt modelId="{BED00208-39D8-1A4E-9C2D-2D05B79860D1}" type="pres">
      <dgm:prSet presAssocID="{633E97DD-A17D-A849-A386-20EFF63D7360}" presName="sibTrans" presStyleCnt="0"/>
      <dgm:spPr/>
    </dgm:pt>
    <dgm:pt modelId="{DD25A9C6-73C5-034C-9141-067075B117D8}" type="pres">
      <dgm:prSet presAssocID="{8C044235-ED0A-8542-BFA3-BBFC322E5065}" presName="textNode" presStyleLbl="node1" presStyleIdx="1" presStyleCnt="3">
        <dgm:presLayoutVars>
          <dgm:bulletEnabled val="1"/>
        </dgm:presLayoutVars>
      </dgm:prSet>
      <dgm:spPr/>
      <dgm:t>
        <a:bodyPr/>
        <a:lstStyle/>
        <a:p>
          <a:endParaRPr lang="en-US"/>
        </a:p>
      </dgm:t>
    </dgm:pt>
    <dgm:pt modelId="{EFC0612A-059E-1648-A19F-CB6A9F29A6D5}" type="pres">
      <dgm:prSet presAssocID="{05A2D59C-2686-254F-AC9F-77B373CFFA0D}" presName="sibTrans" presStyleCnt="0"/>
      <dgm:spPr/>
    </dgm:pt>
    <dgm:pt modelId="{84E372B1-C2D4-044D-8D9B-03BAA0D0E7CB}" type="pres">
      <dgm:prSet presAssocID="{840EF2FF-9D50-4647-9914-74D089286C46}" presName="textNode" presStyleLbl="node1" presStyleIdx="2" presStyleCnt="3" custLinFactX="-432" custLinFactNeighborX="-100000" custLinFactNeighborY="-2193">
        <dgm:presLayoutVars>
          <dgm:bulletEnabled val="1"/>
        </dgm:presLayoutVars>
      </dgm:prSet>
      <dgm:spPr/>
      <dgm:t>
        <a:bodyPr/>
        <a:lstStyle/>
        <a:p>
          <a:endParaRPr lang="en-US"/>
        </a:p>
      </dgm:t>
    </dgm:pt>
  </dgm:ptLst>
  <dgm:cxnLst>
    <dgm:cxn modelId="{3D66537D-B93A-F842-BC7E-5D09240ED839}" type="presOf" srcId="{BAD13A25-6A2D-CE4D-BBDF-9DF322328A0B}" destId="{6D04906C-8FA3-044F-A9CA-DE594BFC6B62}" srcOrd="0" destOrd="0" presId="urn:microsoft.com/office/officeart/2005/8/layout/hProcess9"/>
    <dgm:cxn modelId="{038CE4FB-1C51-3043-A865-73036CD17DAF}" srcId="{BAD13A25-6A2D-CE4D-BBDF-9DF322328A0B}" destId="{8C044235-ED0A-8542-BFA3-BBFC322E5065}" srcOrd="1" destOrd="0" parTransId="{4F95847F-34CA-4D44-84E2-1B087FAFD286}" sibTransId="{05A2D59C-2686-254F-AC9F-77B373CFFA0D}"/>
    <dgm:cxn modelId="{BD22E98D-FD5F-1348-AF52-B9D746EE5679}" type="presOf" srcId="{16DDB171-5BFA-EB42-9166-37F5D48635B2}" destId="{45CD59F2-8ABB-5247-A051-AB4167B88F7D}" srcOrd="0" destOrd="0" presId="urn:microsoft.com/office/officeart/2005/8/layout/hProcess9"/>
    <dgm:cxn modelId="{62DAF780-C55C-AB42-9E2B-0141DB93B539}" srcId="{BAD13A25-6A2D-CE4D-BBDF-9DF322328A0B}" destId="{840EF2FF-9D50-4647-9914-74D089286C46}" srcOrd="2" destOrd="0" parTransId="{0240F16D-AEDD-684F-B65F-104E4E03944E}" sibTransId="{8E6ED7E8-D563-BA4D-BE1B-F6FEDA493E2A}"/>
    <dgm:cxn modelId="{9C89118E-09B0-0F40-BF77-ADBEB64DB74D}" type="presOf" srcId="{840EF2FF-9D50-4647-9914-74D089286C46}" destId="{84E372B1-C2D4-044D-8D9B-03BAA0D0E7CB}" srcOrd="0" destOrd="0" presId="urn:microsoft.com/office/officeart/2005/8/layout/hProcess9"/>
    <dgm:cxn modelId="{1D170C1D-EBF2-3742-A87B-BFD6824EAFAC}" srcId="{BAD13A25-6A2D-CE4D-BBDF-9DF322328A0B}" destId="{16DDB171-5BFA-EB42-9166-37F5D48635B2}" srcOrd="0" destOrd="0" parTransId="{BB918EFD-4426-9746-A7D0-2989A59FD731}" sibTransId="{633E97DD-A17D-A849-A386-20EFF63D7360}"/>
    <dgm:cxn modelId="{8B81B744-3749-9C44-B623-39E38A9EF469}" type="presOf" srcId="{8C044235-ED0A-8542-BFA3-BBFC322E5065}" destId="{DD25A9C6-73C5-034C-9141-067075B117D8}" srcOrd="0" destOrd="0" presId="urn:microsoft.com/office/officeart/2005/8/layout/hProcess9"/>
    <dgm:cxn modelId="{01F5BA8C-A540-9D4E-998A-80FC6DF0AD33}" type="presParOf" srcId="{6D04906C-8FA3-044F-A9CA-DE594BFC6B62}" destId="{2E8A1CBE-0266-EA4C-B578-7F204E55EDE3}" srcOrd="0" destOrd="0" presId="urn:microsoft.com/office/officeart/2005/8/layout/hProcess9"/>
    <dgm:cxn modelId="{2F858956-6A75-7142-8B88-092F9C408F25}" type="presParOf" srcId="{6D04906C-8FA3-044F-A9CA-DE594BFC6B62}" destId="{F640416A-2778-4645-B00B-7C0C68CF0417}" srcOrd="1" destOrd="0" presId="urn:microsoft.com/office/officeart/2005/8/layout/hProcess9"/>
    <dgm:cxn modelId="{FFBD2FA5-951C-2349-8751-7D99F472890B}" type="presParOf" srcId="{F640416A-2778-4645-B00B-7C0C68CF0417}" destId="{45CD59F2-8ABB-5247-A051-AB4167B88F7D}" srcOrd="0" destOrd="0" presId="urn:microsoft.com/office/officeart/2005/8/layout/hProcess9"/>
    <dgm:cxn modelId="{F7604B73-6620-E847-B252-03F2D6BE12A9}" type="presParOf" srcId="{F640416A-2778-4645-B00B-7C0C68CF0417}" destId="{BED00208-39D8-1A4E-9C2D-2D05B79860D1}" srcOrd="1" destOrd="0" presId="urn:microsoft.com/office/officeart/2005/8/layout/hProcess9"/>
    <dgm:cxn modelId="{2C4772FC-7741-894C-86CE-3017431C105D}" type="presParOf" srcId="{F640416A-2778-4645-B00B-7C0C68CF0417}" destId="{DD25A9C6-73C5-034C-9141-067075B117D8}" srcOrd="2" destOrd="0" presId="urn:microsoft.com/office/officeart/2005/8/layout/hProcess9"/>
    <dgm:cxn modelId="{B59DB062-94AF-7B4E-BB88-E07BE174F6D6}" type="presParOf" srcId="{F640416A-2778-4645-B00B-7C0C68CF0417}" destId="{EFC0612A-059E-1648-A19F-CB6A9F29A6D5}" srcOrd="3" destOrd="0" presId="urn:microsoft.com/office/officeart/2005/8/layout/hProcess9"/>
    <dgm:cxn modelId="{13D544EB-B224-1B49-A261-6175EEBC9C1D}" type="presParOf" srcId="{F640416A-2778-4645-B00B-7C0C68CF0417}" destId="{84E372B1-C2D4-044D-8D9B-03BAA0D0E7CB}" srcOrd="4"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AD13A25-6A2D-CE4D-BBDF-9DF322328A0B}" type="doc">
      <dgm:prSet loTypeId="urn:microsoft.com/office/officeart/2005/8/layout/hProcess9" loCatId="" qsTypeId="urn:microsoft.com/office/officeart/2005/8/quickstyle/simple1" qsCatId="simple" csTypeId="urn:microsoft.com/office/officeart/2005/8/colors/colorful1" csCatId="colorful" phldr="1"/>
      <dgm:spPr/>
      <dgm:t>
        <a:bodyPr/>
        <a:lstStyle/>
        <a:p>
          <a:endParaRPr lang="en-US"/>
        </a:p>
      </dgm:t>
    </dgm:pt>
    <dgm:pt modelId="{16DDB171-5BFA-EB42-9166-37F5D48635B2}">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Courier New" panose="02070309020205020404" pitchFamily="49" charset="0"/>
              <a:cs typeface="Courier New" panose="02070309020205020404" pitchFamily="49" charset="0"/>
            </a:rPr>
            <a:t>kitchen create</a:t>
          </a:r>
          <a:endParaRPr lang="en-US" dirty="0">
            <a:latin typeface="Courier New" panose="02070309020205020404" pitchFamily="49" charset="0"/>
            <a:cs typeface="Courier New" panose="02070309020205020404" pitchFamily="49" charset="0"/>
          </a:endParaRPr>
        </a:p>
      </dgm:t>
    </dgm:pt>
    <dgm:pt modelId="{BB918EFD-4426-9746-A7D0-2989A59FD731}" type="parTrans" cxnId="{1D170C1D-EBF2-3742-A87B-BFD6824EAFAC}">
      <dgm:prSet/>
      <dgm:spPr/>
      <dgm:t>
        <a:bodyPr/>
        <a:lstStyle/>
        <a:p>
          <a:endParaRPr lang="en-US"/>
        </a:p>
      </dgm:t>
    </dgm:pt>
    <dgm:pt modelId="{633E97DD-A17D-A849-A386-20EFF63D7360}" type="sibTrans" cxnId="{1D170C1D-EBF2-3742-A87B-BFD6824EAFAC}">
      <dgm:prSet/>
      <dgm:spPr/>
      <dgm:t>
        <a:bodyPr/>
        <a:lstStyle/>
        <a:p>
          <a:endParaRPr lang="en-US"/>
        </a:p>
      </dgm:t>
    </dgm:pt>
    <dgm:pt modelId="{8C044235-ED0A-8542-BFA3-BBFC322E5065}">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Courier New" panose="02070309020205020404" pitchFamily="49" charset="0"/>
              <a:cs typeface="Courier New" panose="02070309020205020404" pitchFamily="49" charset="0"/>
            </a:rPr>
            <a:t>kitchen converge</a:t>
          </a:r>
          <a:endParaRPr lang="en-US" dirty="0">
            <a:latin typeface="Courier New" panose="02070309020205020404" pitchFamily="49" charset="0"/>
            <a:cs typeface="Courier New" panose="02070309020205020404" pitchFamily="49" charset="0"/>
          </a:endParaRPr>
        </a:p>
      </dgm:t>
    </dgm:pt>
    <dgm:pt modelId="{4F95847F-34CA-4D44-84E2-1B087FAFD286}" type="parTrans" cxnId="{038CE4FB-1C51-3043-A865-73036CD17DAF}">
      <dgm:prSet/>
      <dgm:spPr/>
      <dgm:t>
        <a:bodyPr/>
        <a:lstStyle/>
        <a:p>
          <a:endParaRPr lang="en-US"/>
        </a:p>
      </dgm:t>
    </dgm:pt>
    <dgm:pt modelId="{05A2D59C-2686-254F-AC9F-77B373CFFA0D}" type="sibTrans" cxnId="{038CE4FB-1C51-3043-A865-73036CD17DAF}">
      <dgm:prSet/>
      <dgm:spPr/>
      <dgm:t>
        <a:bodyPr/>
        <a:lstStyle/>
        <a:p>
          <a:endParaRPr lang="en-US"/>
        </a:p>
      </dgm:t>
    </dgm:pt>
    <dgm:pt modelId="{840EF2FF-9D50-4647-9914-74D089286C46}">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Courier New" panose="02070309020205020404" pitchFamily="49" charset="0"/>
              <a:cs typeface="Courier New" panose="02070309020205020404" pitchFamily="49" charset="0"/>
            </a:rPr>
            <a:t>kitchen</a:t>
          </a:r>
          <a:r>
            <a:rPr lang="en-US" dirty="0" smtClean="0"/>
            <a:t>  </a:t>
          </a:r>
          <a:r>
            <a:rPr lang="en-US" dirty="0" smtClean="0">
              <a:latin typeface="Courier New" panose="02070309020205020404" pitchFamily="49" charset="0"/>
              <a:cs typeface="Courier New" panose="02070309020205020404" pitchFamily="49" charset="0"/>
            </a:rPr>
            <a:t>verify</a:t>
          </a:r>
          <a:endParaRPr lang="en-US" dirty="0">
            <a:latin typeface="Courier New" panose="02070309020205020404" pitchFamily="49" charset="0"/>
            <a:cs typeface="Courier New" panose="02070309020205020404" pitchFamily="49" charset="0"/>
          </a:endParaRPr>
        </a:p>
      </dgm:t>
    </dgm:pt>
    <dgm:pt modelId="{0240F16D-AEDD-684F-B65F-104E4E03944E}" type="parTrans" cxnId="{62DAF780-C55C-AB42-9E2B-0141DB93B539}">
      <dgm:prSet/>
      <dgm:spPr/>
      <dgm:t>
        <a:bodyPr/>
        <a:lstStyle/>
        <a:p>
          <a:endParaRPr lang="en-US"/>
        </a:p>
      </dgm:t>
    </dgm:pt>
    <dgm:pt modelId="{8E6ED7E8-D563-BA4D-BE1B-F6FEDA493E2A}" type="sibTrans" cxnId="{62DAF780-C55C-AB42-9E2B-0141DB93B539}">
      <dgm:prSet/>
      <dgm:spPr/>
      <dgm:t>
        <a:bodyPr/>
        <a:lstStyle/>
        <a:p>
          <a:endParaRPr lang="en-US"/>
        </a:p>
      </dgm:t>
    </dgm:pt>
    <dgm:pt modelId="{6D04906C-8FA3-044F-A9CA-DE594BFC6B62}" type="pres">
      <dgm:prSet presAssocID="{BAD13A25-6A2D-CE4D-BBDF-9DF322328A0B}" presName="CompostProcess" presStyleCnt="0">
        <dgm:presLayoutVars>
          <dgm:dir/>
          <dgm:resizeHandles val="exact"/>
        </dgm:presLayoutVars>
      </dgm:prSet>
      <dgm:spPr/>
      <dgm:t>
        <a:bodyPr/>
        <a:lstStyle/>
        <a:p>
          <a:endParaRPr lang="en-US"/>
        </a:p>
      </dgm:t>
    </dgm:pt>
    <dgm:pt modelId="{2E8A1CBE-0266-EA4C-B578-7F204E55EDE3}" type="pres">
      <dgm:prSet presAssocID="{BAD13A25-6A2D-CE4D-BBDF-9DF322328A0B}" presName="arrow" presStyleLbl="bgShp" presStyleIdx="0" presStyleCnt="1" custScaleX="117647" custLinFactY="-346865" custLinFactNeighborX="-2879" custLinFactNeighborY="-400000"/>
      <dgm:spPr/>
    </dgm:pt>
    <dgm:pt modelId="{F640416A-2778-4645-B00B-7C0C68CF0417}" type="pres">
      <dgm:prSet presAssocID="{BAD13A25-6A2D-CE4D-BBDF-9DF322328A0B}" presName="linearProcess" presStyleCnt="0"/>
      <dgm:spPr/>
    </dgm:pt>
    <dgm:pt modelId="{45CD59F2-8ABB-5247-A051-AB4167B88F7D}" type="pres">
      <dgm:prSet presAssocID="{16DDB171-5BFA-EB42-9166-37F5D48635B2}" presName="textNode" presStyleLbl="node1" presStyleIdx="0" presStyleCnt="3">
        <dgm:presLayoutVars>
          <dgm:bulletEnabled val="1"/>
        </dgm:presLayoutVars>
      </dgm:prSet>
      <dgm:spPr/>
      <dgm:t>
        <a:bodyPr/>
        <a:lstStyle/>
        <a:p>
          <a:endParaRPr lang="en-US"/>
        </a:p>
      </dgm:t>
    </dgm:pt>
    <dgm:pt modelId="{BED00208-39D8-1A4E-9C2D-2D05B79860D1}" type="pres">
      <dgm:prSet presAssocID="{633E97DD-A17D-A849-A386-20EFF63D7360}" presName="sibTrans" presStyleCnt="0"/>
      <dgm:spPr/>
    </dgm:pt>
    <dgm:pt modelId="{DD25A9C6-73C5-034C-9141-067075B117D8}" type="pres">
      <dgm:prSet presAssocID="{8C044235-ED0A-8542-BFA3-BBFC322E5065}" presName="textNode" presStyleLbl="node1" presStyleIdx="1" presStyleCnt="3">
        <dgm:presLayoutVars>
          <dgm:bulletEnabled val="1"/>
        </dgm:presLayoutVars>
      </dgm:prSet>
      <dgm:spPr/>
      <dgm:t>
        <a:bodyPr/>
        <a:lstStyle/>
        <a:p>
          <a:endParaRPr lang="en-US"/>
        </a:p>
      </dgm:t>
    </dgm:pt>
    <dgm:pt modelId="{EFC0612A-059E-1648-A19F-CB6A9F29A6D5}" type="pres">
      <dgm:prSet presAssocID="{05A2D59C-2686-254F-AC9F-77B373CFFA0D}" presName="sibTrans" presStyleCnt="0"/>
      <dgm:spPr/>
    </dgm:pt>
    <dgm:pt modelId="{84E372B1-C2D4-044D-8D9B-03BAA0D0E7CB}" type="pres">
      <dgm:prSet presAssocID="{840EF2FF-9D50-4647-9914-74D089286C46}" presName="textNode" presStyleLbl="node1" presStyleIdx="2" presStyleCnt="3">
        <dgm:presLayoutVars>
          <dgm:bulletEnabled val="1"/>
        </dgm:presLayoutVars>
      </dgm:prSet>
      <dgm:spPr/>
      <dgm:t>
        <a:bodyPr/>
        <a:lstStyle/>
        <a:p>
          <a:endParaRPr lang="en-US"/>
        </a:p>
      </dgm:t>
    </dgm:pt>
  </dgm:ptLst>
  <dgm:cxnLst>
    <dgm:cxn modelId="{038CE4FB-1C51-3043-A865-73036CD17DAF}" srcId="{BAD13A25-6A2D-CE4D-BBDF-9DF322328A0B}" destId="{8C044235-ED0A-8542-BFA3-BBFC322E5065}" srcOrd="1" destOrd="0" parTransId="{4F95847F-34CA-4D44-84E2-1B087FAFD286}" sibTransId="{05A2D59C-2686-254F-AC9F-77B373CFFA0D}"/>
    <dgm:cxn modelId="{30ED90BD-106A-A04B-896E-08F6B0B8DF01}" type="presOf" srcId="{8C044235-ED0A-8542-BFA3-BBFC322E5065}" destId="{DD25A9C6-73C5-034C-9141-067075B117D8}" srcOrd="0" destOrd="0" presId="urn:microsoft.com/office/officeart/2005/8/layout/hProcess9"/>
    <dgm:cxn modelId="{0993EC02-89A0-C24B-8504-0F9F69F70DC6}" type="presOf" srcId="{BAD13A25-6A2D-CE4D-BBDF-9DF322328A0B}" destId="{6D04906C-8FA3-044F-A9CA-DE594BFC6B62}" srcOrd="0" destOrd="0" presId="urn:microsoft.com/office/officeart/2005/8/layout/hProcess9"/>
    <dgm:cxn modelId="{62DAF780-C55C-AB42-9E2B-0141DB93B539}" srcId="{BAD13A25-6A2D-CE4D-BBDF-9DF322328A0B}" destId="{840EF2FF-9D50-4647-9914-74D089286C46}" srcOrd="2" destOrd="0" parTransId="{0240F16D-AEDD-684F-B65F-104E4E03944E}" sibTransId="{8E6ED7E8-D563-BA4D-BE1B-F6FEDA493E2A}"/>
    <dgm:cxn modelId="{D24D105B-A982-4A4F-88C0-A30D4508DF64}" type="presOf" srcId="{840EF2FF-9D50-4647-9914-74D089286C46}" destId="{84E372B1-C2D4-044D-8D9B-03BAA0D0E7CB}" srcOrd="0" destOrd="0" presId="urn:microsoft.com/office/officeart/2005/8/layout/hProcess9"/>
    <dgm:cxn modelId="{533AEA19-E174-FB4A-80A3-6D8A79A0FF58}" type="presOf" srcId="{16DDB171-5BFA-EB42-9166-37F5D48635B2}" destId="{45CD59F2-8ABB-5247-A051-AB4167B88F7D}" srcOrd="0" destOrd="0" presId="urn:microsoft.com/office/officeart/2005/8/layout/hProcess9"/>
    <dgm:cxn modelId="{1D170C1D-EBF2-3742-A87B-BFD6824EAFAC}" srcId="{BAD13A25-6A2D-CE4D-BBDF-9DF322328A0B}" destId="{16DDB171-5BFA-EB42-9166-37F5D48635B2}" srcOrd="0" destOrd="0" parTransId="{BB918EFD-4426-9746-A7D0-2989A59FD731}" sibTransId="{633E97DD-A17D-A849-A386-20EFF63D7360}"/>
    <dgm:cxn modelId="{7E6DD194-DE7F-2545-9667-1E1802460E60}" type="presParOf" srcId="{6D04906C-8FA3-044F-A9CA-DE594BFC6B62}" destId="{2E8A1CBE-0266-EA4C-B578-7F204E55EDE3}" srcOrd="0" destOrd="0" presId="urn:microsoft.com/office/officeart/2005/8/layout/hProcess9"/>
    <dgm:cxn modelId="{23665B90-0917-ED48-AF6E-B31621827212}" type="presParOf" srcId="{6D04906C-8FA3-044F-A9CA-DE594BFC6B62}" destId="{F640416A-2778-4645-B00B-7C0C68CF0417}" srcOrd="1" destOrd="0" presId="urn:microsoft.com/office/officeart/2005/8/layout/hProcess9"/>
    <dgm:cxn modelId="{FEC05173-0039-074C-A617-E59005108E1B}" type="presParOf" srcId="{F640416A-2778-4645-B00B-7C0C68CF0417}" destId="{45CD59F2-8ABB-5247-A051-AB4167B88F7D}" srcOrd="0" destOrd="0" presId="urn:microsoft.com/office/officeart/2005/8/layout/hProcess9"/>
    <dgm:cxn modelId="{AD81EF0E-06F1-F540-AF09-27DC7F968B56}" type="presParOf" srcId="{F640416A-2778-4645-B00B-7C0C68CF0417}" destId="{BED00208-39D8-1A4E-9C2D-2D05B79860D1}" srcOrd="1" destOrd="0" presId="urn:microsoft.com/office/officeart/2005/8/layout/hProcess9"/>
    <dgm:cxn modelId="{BA12D3FA-C8C1-E74E-A446-07DDDB0A98F7}" type="presParOf" srcId="{F640416A-2778-4645-B00B-7C0C68CF0417}" destId="{DD25A9C6-73C5-034C-9141-067075B117D8}" srcOrd="2" destOrd="0" presId="urn:microsoft.com/office/officeart/2005/8/layout/hProcess9"/>
    <dgm:cxn modelId="{85C8D479-EE73-524E-BFB5-C0548BE3486D}" type="presParOf" srcId="{F640416A-2778-4645-B00B-7C0C68CF0417}" destId="{EFC0612A-059E-1648-A19F-CB6A9F29A6D5}" srcOrd="3" destOrd="0" presId="urn:microsoft.com/office/officeart/2005/8/layout/hProcess9"/>
    <dgm:cxn modelId="{D8E170DD-75C3-8544-9F22-3563C24EB36C}" type="presParOf" srcId="{F640416A-2778-4645-B00B-7C0C68CF0417}" destId="{84E372B1-C2D4-044D-8D9B-03BAA0D0E7CB}" srcOrd="4"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AD13A25-6A2D-CE4D-BBDF-9DF322328A0B}" type="doc">
      <dgm:prSet loTypeId="urn:microsoft.com/office/officeart/2005/8/layout/hProcess9" loCatId="" qsTypeId="urn:microsoft.com/office/officeart/2005/8/quickstyle/simple1" qsCatId="simple" csTypeId="urn:microsoft.com/office/officeart/2005/8/colors/colorful1" csCatId="colorful" phldr="1"/>
      <dgm:spPr/>
      <dgm:t>
        <a:bodyPr/>
        <a:lstStyle/>
        <a:p>
          <a:endParaRPr lang="en-US"/>
        </a:p>
      </dgm:t>
    </dgm:pt>
    <dgm:pt modelId="{16DDB171-5BFA-EB42-9166-37F5D48635B2}">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Courier New" panose="02070309020205020404" pitchFamily="49" charset="0"/>
              <a:cs typeface="Courier New" panose="02070309020205020404" pitchFamily="49" charset="0"/>
            </a:rPr>
            <a:t>kitchen create</a:t>
          </a:r>
          <a:endParaRPr lang="en-US" dirty="0">
            <a:latin typeface="Courier New" panose="02070309020205020404" pitchFamily="49" charset="0"/>
            <a:cs typeface="Courier New" panose="02070309020205020404" pitchFamily="49" charset="0"/>
          </a:endParaRPr>
        </a:p>
      </dgm:t>
    </dgm:pt>
    <dgm:pt modelId="{BB918EFD-4426-9746-A7D0-2989A59FD731}" type="parTrans" cxnId="{1D170C1D-EBF2-3742-A87B-BFD6824EAFAC}">
      <dgm:prSet/>
      <dgm:spPr/>
      <dgm:t>
        <a:bodyPr/>
        <a:lstStyle/>
        <a:p>
          <a:endParaRPr lang="en-US"/>
        </a:p>
      </dgm:t>
    </dgm:pt>
    <dgm:pt modelId="{633E97DD-A17D-A849-A386-20EFF63D7360}" type="sibTrans" cxnId="{1D170C1D-EBF2-3742-A87B-BFD6824EAFAC}">
      <dgm:prSet/>
      <dgm:spPr/>
      <dgm:t>
        <a:bodyPr/>
        <a:lstStyle/>
        <a:p>
          <a:endParaRPr lang="en-US"/>
        </a:p>
      </dgm:t>
    </dgm:pt>
    <dgm:pt modelId="{8C044235-ED0A-8542-BFA3-BBFC322E5065}">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Courier New" panose="02070309020205020404" pitchFamily="49" charset="0"/>
              <a:cs typeface="Courier New" panose="02070309020205020404" pitchFamily="49" charset="0"/>
            </a:rPr>
            <a:t>kitchen converge</a:t>
          </a:r>
          <a:endParaRPr lang="en-US" dirty="0">
            <a:latin typeface="Courier New" panose="02070309020205020404" pitchFamily="49" charset="0"/>
            <a:cs typeface="Courier New" panose="02070309020205020404" pitchFamily="49" charset="0"/>
          </a:endParaRPr>
        </a:p>
      </dgm:t>
    </dgm:pt>
    <dgm:pt modelId="{4F95847F-34CA-4D44-84E2-1B087FAFD286}" type="parTrans" cxnId="{038CE4FB-1C51-3043-A865-73036CD17DAF}">
      <dgm:prSet/>
      <dgm:spPr/>
      <dgm:t>
        <a:bodyPr/>
        <a:lstStyle/>
        <a:p>
          <a:endParaRPr lang="en-US"/>
        </a:p>
      </dgm:t>
    </dgm:pt>
    <dgm:pt modelId="{05A2D59C-2686-254F-AC9F-77B373CFFA0D}" type="sibTrans" cxnId="{038CE4FB-1C51-3043-A865-73036CD17DAF}">
      <dgm:prSet/>
      <dgm:spPr/>
      <dgm:t>
        <a:bodyPr/>
        <a:lstStyle/>
        <a:p>
          <a:endParaRPr lang="en-US"/>
        </a:p>
      </dgm:t>
    </dgm:pt>
    <dgm:pt modelId="{840EF2FF-9D50-4647-9914-74D089286C46}">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Courier New" panose="02070309020205020404" pitchFamily="49" charset="0"/>
              <a:cs typeface="Courier New" panose="02070309020205020404" pitchFamily="49" charset="0"/>
            </a:rPr>
            <a:t>kitchen</a:t>
          </a:r>
          <a:r>
            <a:rPr lang="en-US" dirty="0" smtClean="0"/>
            <a:t>  </a:t>
          </a:r>
          <a:r>
            <a:rPr lang="en-US" dirty="0" smtClean="0">
              <a:latin typeface="Courier New" panose="02070309020205020404" pitchFamily="49" charset="0"/>
              <a:cs typeface="Courier New" panose="02070309020205020404" pitchFamily="49" charset="0"/>
            </a:rPr>
            <a:t>verify</a:t>
          </a:r>
          <a:endParaRPr lang="en-US" dirty="0">
            <a:latin typeface="Courier New" panose="02070309020205020404" pitchFamily="49" charset="0"/>
            <a:cs typeface="Courier New" panose="02070309020205020404" pitchFamily="49" charset="0"/>
          </a:endParaRPr>
        </a:p>
      </dgm:t>
    </dgm:pt>
    <dgm:pt modelId="{0240F16D-AEDD-684F-B65F-104E4E03944E}" type="parTrans" cxnId="{62DAF780-C55C-AB42-9E2B-0141DB93B539}">
      <dgm:prSet/>
      <dgm:spPr/>
      <dgm:t>
        <a:bodyPr/>
        <a:lstStyle/>
        <a:p>
          <a:endParaRPr lang="en-US"/>
        </a:p>
      </dgm:t>
    </dgm:pt>
    <dgm:pt modelId="{8E6ED7E8-D563-BA4D-BE1B-F6FEDA493E2A}" type="sibTrans" cxnId="{62DAF780-C55C-AB42-9E2B-0141DB93B539}">
      <dgm:prSet/>
      <dgm:spPr/>
      <dgm:t>
        <a:bodyPr/>
        <a:lstStyle/>
        <a:p>
          <a:endParaRPr lang="en-US"/>
        </a:p>
      </dgm:t>
    </dgm:pt>
    <dgm:pt modelId="{6D04906C-8FA3-044F-A9CA-DE594BFC6B62}" type="pres">
      <dgm:prSet presAssocID="{BAD13A25-6A2D-CE4D-BBDF-9DF322328A0B}" presName="CompostProcess" presStyleCnt="0">
        <dgm:presLayoutVars>
          <dgm:dir/>
          <dgm:resizeHandles val="exact"/>
        </dgm:presLayoutVars>
      </dgm:prSet>
      <dgm:spPr/>
      <dgm:t>
        <a:bodyPr/>
        <a:lstStyle/>
        <a:p>
          <a:endParaRPr lang="en-US"/>
        </a:p>
      </dgm:t>
    </dgm:pt>
    <dgm:pt modelId="{2E8A1CBE-0266-EA4C-B578-7F204E55EDE3}" type="pres">
      <dgm:prSet presAssocID="{BAD13A25-6A2D-CE4D-BBDF-9DF322328A0B}" presName="arrow" presStyleLbl="bgShp" presStyleIdx="0" presStyleCnt="1" custScaleX="117647" custLinFactNeighborX="-9506" custLinFactNeighborY="-2825"/>
      <dgm:spPr/>
      <dgm:t>
        <a:bodyPr/>
        <a:lstStyle/>
        <a:p>
          <a:endParaRPr lang="en-US"/>
        </a:p>
      </dgm:t>
    </dgm:pt>
    <dgm:pt modelId="{F640416A-2778-4645-B00B-7C0C68CF0417}" type="pres">
      <dgm:prSet presAssocID="{BAD13A25-6A2D-CE4D-BBDF-9DF322328A0B}" presName="linearProcess" presStyleCnt="0"/>
      <dgm:spPr/>
    </dgm:pt>
    <dgm:pt modelId="{45CD59F2-8ABB-5247-A051-AB4167B88F7D}" type="pres">
      <dgm:prSet presAssocID="{16DDB171-5BFA-EB42-9166-37F5D48635B2}" presName="textNode" presStyleLbl="node1" presStyleIdx="0" presStyleCnt="3">
        <dgm:presLayoutVars>
          <dgm:bulletEnabled val="1"/>
        </dgm:presLayoutVars>
      </dgm:prSet>
      <dgm:spPr/>
      <dgm:t>
        <a:bodyPr/>
        <a:lstStyle/>
        <a:p>
          <a:endParaRPr lang="en-US"/>
        </a:p>
      </dgm:t>
    </dgm:pt>
    <dgm:pt modelId="{BED00208-39D8-1A4E-9C2D-2D05B79860D1}" type="pres">
      <dgm:prSet presAssocID="{633E97DD-A17D-A849-A386-20EFF63D7360}" presName="sibTrans" presStyleCnt="0"/>
      <dgm:spPr/>
    </dgm:pt>
    <dgm:pt modelId="{DD25A9C6-73C5-034C-9141-067075B117D8}" type="pres">
      <dgm:prSet presAssocID="{8C044235-ED0A-8542-BFA3-BBFC322E5065}" presName="textNode" presStyleLbl="node1" presStyleIdx="1" presStyleCnt="3">
        <dgm:presLayoutVars>
          <dgm:bulletEnabled val="1"/>
        </dgm:presLayoutVars>
      </dgm:prSet>
      <dgm:spPr/>
      <dgm:t>
        <a:bodyPr/>
        <a:lstStyle/>
        <a:p>
          <a:endParaRPr lang="en-US"/>
        </a:p>
      </dgm:t>
    </dgm:pt>
    <dgm:pt modelId="{EFC0612A-059E-1648-A19F-CB6A9F29A6D5}" type="pres">
      <dgm:prSet presAssocID="{05A2D59C-2686-254F-AC9F-77B373CFFA0D}" presName="sibTrans" presStyleCnt="0"/>
      <dgm:spPr/>
    </dgm:pt>
    <dgm:pt modelId="{84E372B1-C2D4-044D-8D9B-03BAA0D0E7CB}" type="pres">
      <dgm:prSet presAssocID="{840EF2FF-9D50-4647-9914-74D089286C46}" presName="textNode" presStyleLbl="node1" presStyleIdx="2" presStyleCnt="3">
        <dgm:presLayoutVars>
          <dgm:bulletEnabled val="1"/>
        </dgm:presLayoutVars>
      </dgm:prSet>
      <dgm:spPr/>
      <dgm:t>
        <a:bodyPr/>
        <a:lstStyle/>
        <a:p>
          <a:endParaRPr lang="en-US"/>
        </a:p>
      </dgm:t>
    </dgm:pt>
  </dgm:ptLst>
  <dgm:cxnLst>
    <dgm:cxn modelId="{AFC016FB-AFAD-AA49-8561-A3DC7C1AB93B}" type="presOf" srcId="{840EF2FF-9D50-4647-9914-74D089286C46}" destId="{84E372B1-C2D4-044D-8D9B-03BAA0D0E7CB}" srcOrd="0" destOrd="0" presId="urn:microsoft.com/office/officeart/2005/8/layout/hProcess9"/>
    <dgm:cxn modelId="{038CE4FB-1C51-3043-A865-73036CD17DAF}" srcId="{BAD13A25-6A2D-CE4D-BBDF-9DF322328A0B}" destId="{8C044235-ED0A-8542-BFA3-BBFC322E5065}" srcOrd="1" destOrd="0" parTransId="{4F95847F-34CA-4D44-84E2-1B087FAFD286}" sibTransId="{05A2D59C-2686-254F-AC9F-77B373CFFA0D}"/>
    <dgm:cxn modelId="{A9066281-1226-4B4A-AF85-EA72E8C70041}" type="presOf" srcId="{8C044235-ED0A-8542-BFA3-BBFC322E5065}" destId="{DD25A9C6-73C5-034C-9141-067075B117D8}" srcOrd="0" destOrd="0" presId="urn:microsoft.com/office/officeart/2005/8/layout/hProcess9"/>
    <dgm:cxn modelId="{62DAF780-C55C-AB42-9E2B-0141DB93B539}" srcId="{BAD13A25-6A2D-CE4D-BBDF-9DF322328A0B}" destId="{840EF2FF-9D50-4647-9914-74D089286C46}" srcOrd="2" destOrd="0" parTransId="{0240F16D-AEDD-684F-B65F-104E4E03944E}" sibTransId="{8E6ED7E8-D563-BA4D-BE1B-F6FEDA493E2A}"/>
    <dgm:cxn modelId="{72698EC9-04F9-B145-9BA0-C232D78369C3}" type="presOf" srcId="{BAD13A25-6A2D-CE4D-BBDF-9DF322328A0B}" destId="{6D04906C-8FA3-044F-A9CA-DE594BFC6B62}" srcOrd="0" destOrd="0" presId="urn:microsoft.com/office/officeart/2005/8/layout/hProcess9"/>
    <dgm:cxn modelId="{72F01414-0702-F046-9E2E-B74D2DD019EB}" type="presOf" srcId="{16DDB171-5BFA-EB42-9166-37F5D48635B2}" destId="{45CD59F2-8ABB-5247-A051-AB4167B88F7D}" srcOrd="0" destOrd="0" presId="urn:microsoft.com/office/officeart/2005/8/layout/hProcess9"/>
    <dgm:cxn modelId="{1D170C1D-EBF2-3742-A87B-BFD6824EAFAC}" srcId="{BAD13A25-6A2D-CE4D-BBDF-9DF322328A0B}" destId="{16DDB171-5BFA-EB42-9166-37F5D48635B2}" srcOrd="0" destOrd="0" parTransId="{BB918EFD-4426-9746-A7D0-2989A59FD731}" sibTransId="{633E97DD-A17D-A849-A386-20EFF63D7360}"/>
    <dgm:cxn modelId="{99ED1266-1771-1E48-84BF-BAA69DCF3264}" type="presParOf" srcId="{6D04906C-8FA3-044F-A9CA-DE594BFC6B62}" destId="{2E8A1CBE-0266-EA4C-B578-7F204E55EDE3}" srcOrd="0" destOrd="0" presId="urn:microsoft.com/office/officeart/2005/8/layout/hProcess9"/>
    <dgm:cxn modelId="{0D090F93-1078-CD48-805E-C5561F52825D}" type="presParOf" srcId="{6D04906C-8FA3-044F-A9CA-DE594BFC6B62}" destId="{F640416A-2778-4645-B00B-7C0C68CF0417}" srcOrd="1" destOrd="0" presId="urn:microsoft.com/office/officeart/2005/8/layout/hProcess9"/>
    <dgm:cxn modelId="{4692F949-F42F-AA48-B059-8D3A05DD6127}" type="presParOf" srcId="{F640416A-2778-4645-B00B-7C0C68CF0417}" destId="{45CD59F2-8ABB-5247-A051-AB4167B88F7D}" srcOrd="0" destOrd="0" presId="urn:microsoft.com/office/officeart/2005/8/layout/hProcess9"/>
    <dgm:cxn modelId="{CDBD50DC-7170-044A-B5C5-A77F73416ACF}" type="presParOf" srcId="{F640416A-2778-4645-B00B-7C0C68CF0417}" destId="{BED00208-39D8-1A4E-9C2D-2D05B79860D1}" srcOrd="1" destOrd="0" presId="urn:microsoft.com/office/officeart/2005/8/layout/hProcess9"/>
    <dgm:cxn modelId="{89BAE21D-0788-8D4D-AAA5-D5005BB5EB0A}" type="presParOf" srcId="{F640416A-2778-4645-B00B-7C0C68CF0417}" destId="{DD25A9C6-73C5-034C-9141-067075B117D8}" srcOrd="2" destOrd="0" presId="urn:microsoft.com/office/officeart/2005/8/layout/hProcess9"/>
    <dgm:cxn modelId="{7D9A2839-335F-ED4A-A559-360ECC5E609F}" type="presParOf" srcId="{F640416A-2778-4645-B00B-7C0C68CF0417}" destId="{EFC0612A-059E-1648-A19F-CB6A9F29A6D5}" srcOrd="3" destOrd="0" presId="urn:microsoft.com/office/officeart/2005/8/layout/hProcess9"/>
    <dgm:cxn modelId="{7AE74089-1BDA-A342-A50B-6715DF5A7FEA}" type="presParOf" srcId="{F640416A-2778-4645-B00B-7C0C68CF0417}" destId="{84E372B1-C2D4-044D-8D9B-03BAA0D0E7CB}" srcOrd="4"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AD13A25-6A2D-CE4D-BBDF-9DF322328A0B}" type="doc">
      <dgm:prSet loTypeId="urn:microsoft.com/office/officeart/2005/8/layout/hProcess9" loCatId="" qsTypeId="urn:microsoft.com/office/officeart/2005/8/quickstyle/simple1" qsCatId="simple" csTypeId="urn:microsoft.com/office/officeart/2005/8/colors/colorful1" csCatId="colorful" phldr="1"/>
      <dgm:spPr/>
      <dgm:t>
        <a:bodyPr/>
        <a:lstStyle/>
        <a:p>
          <a:endParaRPr lang="en-US"/>
        </a:p>
      </dgm:t>
    </dgm:pt>
    <dgm:pt modelId="{16DDB171-5BFA-EB42-9166-37F5D48635B2}">
      <dgm:prSet phldrT="[Text]">
        <dgm:style>
          <a:lnRef idx="3">
            <a:schemeClr val="lt1"/>
          </a:lnRef>
          <a:fillRef idx="1">
            <a:schemeClr val="accent5"/>
          </a:fillRef>
          <a:effectRef idx="1">
            <a:schemeClr val="accent5"/>
          </a:effectRef>
          <a:fontRef idx="minor">
            <a:schemeClr val="lt1"/>
          </a:fontRef>
        </dgm:style>
      </dgm:prSet>
      <dgm:spPr>
        <a:solidFill>
          <a:srgbClr val="FF0000"/>
        </a:solidFill>
      </dgm:spPr>
      <dgm:t>
        <a:bodyPr/>
        <a:lstStyle/>
        <a:p>
          <a:r>
            <a:rPr lang="en-US" dirty="0" smtClean="0">
              <a:latin typeface="Courier New" panose="02070309020205020404" pitchFamily="49" charset="0"/>
              <a:cs typeface="Courier New" panose="02070309020205020404" pitchFamily="49" charset="0"/>
            </a:rPr>
            <a:t>kitchen destroy</a:t>
          </a:r>
          <a:endParaRPr lang="en-US" dirty="0">
            <a:latin typeface="Courier New" panose="02070309020205020404" pitchFamily="49" charset="0"/>
            <a:cs typeface="Courier New" panose="02070309020205020404" pitchFamily="49" charset="0"/>
          </a:endParaRPr>
        </a:p>
      </dgm:t>
    </dgm:pt>
    <dgm:pt modelId="{BB918EFD-4426-9746-A7D0-2989A59FD731}" type="parTrans" cxnId="{1D170C1D-EBF2-3742-A87B-BFD6824EAFAC}">
      <dgm:prSet/>
      <dgm:spPr/>
      <dgm:t>
        <a:bodyPr/>
        <a:lstStyle/>
        <a:p>
          <a:endParaRPr lang="en-US"/>
        </a:p>
      </dgm:t>
    </dgm:pt>
    <dgm:pt modelId="{633E97DD-A17D-A849-A386-20EFF63D7360}" type="sibTrans" cxnId="{1D170C1D-EBF2-3742-A87B-BFD6824EAFAC}">
      <dgm:prSet/>
      <dgm:spPr/>
      <dgm:t>
        <a:bodyPr/>
        <a:lstStyle/>
        <a:p>
          <a:endParaRPr lang="en-US"/>
        </a:p>
      </dgm:t>
    </dgm:pt>
    <dgm:pt modelId="{8C044235-ED0A-8542-BFA3-BBFC322E5065}">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Courier New" panose="02070309020205020404" pitchFamily="49" charset="0"/>
              <a:cs typeface="Courier New" panose="02070309020205020404" pitchFamily="49" charset="0"/>
            </a:rPr>
            <a:t>kitchen converge</a:t>
          </a:r>
          <a:endParaRPr lang="en-US" dirty="0">
            <a:latin typeface="Courier New" panose="02070309020205020404" pitchFamily="49" charset="0"/>
            <a:cs typeface="Courier New" panose="02070309020205020404" pitchFamily="49" charset="0"/>
          </a:endParaRPr>
        </a:p>
      </dgm:t>
    </dgm:pt>
    <dgm:pt modelId="{4F95847F-34CA-4D44-84E2-1B087FAFD286}" type="parTrans" cxnId="{038CE4FB-1C51-3043-A865-73036CD17DAF}">
      <dgm:prSet/>
      <dgm:spPr/>
      <dgm:t>
        <a:bodyPr/>
        <a:lstStyle/>
        <a:p>
          <a:endParaRPr lang="en-US"/>
        </a:p>
      </dgm:t>
    </dgm:pt>
    <dgm:pt modelId="{05A2D59C-2686-254F-AC9F-77B373CFFA0D}" type="sibTrans" cxnId="{038CE4FB-1C51-3043-A865-73036CD17DAF}">
      <dgm:prSet/>
      <dgm:spPr/>
      <dgm:t>
        <a:bodyPr/>
        <a:lstStyle/>
        <a:p>
          <a:endParaRPr lang="en-US"/>
        </a:p>
      </dgm:t>
    </dgm:pt>
    <dgm:pt modelId="{840EF2FF-9D50-4647-9914-74D089286C46}">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Courier New" panose="02070309020205020404" pitchFamily="49" charset="0"/>
              <a:cs typeface="Courier New" panose="02070309020205020404" pitchFamily="49" charset="0"/>
            </a:rPr>
            <a:t>kitchen</a:t>
          </a:r>
          <a:r>
            <a:rPr lang="en-US" dirty="0" smtClean="0"/>
            <a:t>  </a:t>
          </a:r>
          <a:r>
            <a:rPr lang="en-US" dirty="0" smtClean="0">
              <a:latin typeface="Courier New" panose="02070309020205020404" pitchFamily="49" charset="0"/>
              <a:cs typeface="Courier New" panose="02070309020205020404" pitchFamily="49" charset="0"/>
            </a:rPr>
            <a:t>verify</a:t>
          </a:r>
          <a:endParaRPr lang="en-US" dirty="0">
            <a:latin typeface="Courier New" panose="02070309020205020404" pitchFamily="49" charset="0"/>
            <a:cs typeface="Courier New" panose="02070309020205020404" pitchFamily="49" charset="0"/>
          </a:endParaRPr>
        </a:p>
      </dgm:t>
    </dgm:pt>
    <dgm:pt modelId="{0240F16D-AEDD-684F-B65F-104E4E03944E}" type="parTrans" cxnId="{62DAF780-C55C-AB42-9E2B-0141DB93B539}">
      <dgm:prSet/>
      <dgm:spPr/>
      <dgm:t>
        <a:bodyPr/>
        <a:lstStyle/>
        <a:p>
          <a:endParaRPr lang="en-US"/>
        </a:p>
      </dgm:t>
    </dgm:pt>
    <dgm:pt modelId="{8E6ED7E8-D563-BA4D-BE1B-F6FEDA493E2A}" type="sibTrans" cxnId="{62DAF780-C55C-AB42-9E2B-0141DB93B539}">
      <dgm:prSet/>
      <dgm:spPr/>
      <dgm:t>
        <a:bodyPr/>
        <a:lstStyle/>
        <a:p>
          <a:endParaRPr lang="en-US"/>
        </a:p>
      </dgm:t>
    </dgm:pt>
    <dgm:pt modelId="{3CA48109-FA20-5549-B15A-377BADE89DAB}">
      <dgm:prSet phldrT="[Text]">
        <dgm:style>
          <a:lnRef idx="3">
            <a:schemeClr val="lt1"/>
          </a:lnRef>
          <a:fillRef idx="1">
            <a:schemeClr val="dk1"/>
          </a:fillRef>
          <a:effectRef idx="1">
            <a:schemeClr val="dk1"/>
          </a:effectRef>
          <a:fontRef idx="minor">
            <a:schemeClr val="lt1"/>
          </a:fontRef>
        </dgm:style>
      </dgm:prSet>
      <dgm:spPr>
        <a:solidFill>
          <a:srgbClr val="FF0000"/>
        </a:solidFill>
      </dgm:spPr>
      <dgm:t>
        <a:bodyPr/>
        <a:lstStyle/>
        <a:p>
          <a:r>
            <a:rPr lang="en-US" dirty="0" smtClean="0">
              <a:latin typeface="Courier New" panose="02070309020205020404" pitchFamily="49" charset="0"/>
              <a:cs typeface="Courier New" panose="02070309020205020404" pitchFamily="49" charset="0"/>
            </a:rPr>
            <a:t>kitchen destroy</a:t>
          </a:r>
          <a:endParaRPr lang="en-US" dirty="0">
            <a:latin typeface="Courier New" panose="02070309020205020404" pitchFamily="49" charset="0"/>
            <a:cs typeface="Courier New" panose="02070309020205020404" pitchFamily="49" charset="0"/>
          </a:endParaRPr>
        </a:p>
      </dgm:t>
    </dgm:pt>
    <dgm:pt modelId="{C1219510-CC27-EB47-9FE8-3EEC7F9FF617}" type="parTrans" cxnId="{9A8AD613-B87B-F749-A27A-C3B4F65DD6DC}">
      <dgm:prSet/>
      <dgm:spPr/>
      <dgm:t>
        <a:bodyPr/>
        <a:lstStyle/>
        <a:p>
          <a:endParaRPr lang="en-US"/>
        </a:p>
      </dgm:t>
    </dgm:pt>
    <dgm:pt modelId="{B2C09679-8501-3F41-B005-C07E164C1412}" type="sibTrans" cxnId="{9A8AD613-B87B-F749-A27A-C3B4F65DD6DC}">
      <dgm:prSet/>
      <dgm:spPr/>
      <dgm:t>
        <a:bodyPr/>
        <a:lstStyle/>
        <a:p>
          <a:endParaRPr lang="en-US"/>
        </a:p>
      </dgm:t>
    </dgm:pt>
    <dgm:pt modelId="{A6255F46-E33C-0D48-AC58-D7B360BDCDA3}">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Courier New" panose="02070309020205020404" pitchFamily="49" charset="0"/>
              <a:cs typeface="Courier New" panose="02070309020205020404" pitchFamily="49" charset="0"/>
            </a:rPr>
            <a:t>kitchen create</a:t>
          </a:r>
          <a:endParaRPr lang="en-US" dirty="0">
            <a:latin typeface="Courier New" panose="02070309020205020404" pitchFamily="49" charset="0"/>
            <a:cs typeface="Courier New" panose="02070309020205020404" pitchFamily="49" charset="0"/>
          </a:endParaRPr>
        </a:p>
      </dgm:t>
    </dgm:pt>
    <dgm:pt modelId="{1AA1851F-5BCC-AA45-901E-7D573E7A8398}" type="parTrans" cxnId="{514F1FB5-04ED-0847-A669-C6966B55EAA0}">
      <dgm:prSet/>
      <dgm:spPr/>
      <dgm:t>
        <a:bodyPr/>
        <a:lstStyle/>
        <a:p>
          <a:endParaRPr lang="en-US"/>
        </a:p>
      </dgm:t>
    </dgm:pt>
    <dgm:pt modelId="{55C08551-3926-7043-8953-EE006AE10C20}" type="sibTrans" cxnId="{514F1FB5-04ED-0847-A669-C6966B55EAA0}">
      <dgm:prSet/>
      <dgm:spPr/>
      <dgm:t>
        <a:bodyPr/>
        <a:lstStyle/>
        <a:p>
          <a:endParaRPr lang="en-US"/>
        </a:p>
      </dgm:t>
    </dgm:pt>
    <dgm:pt modelId="{6D04906C-8FA3-044F-A9CA-DE594BFC6B62}" type="pres">
      <dgm:prSet presAssocID="{BAD13A25-6A2D-CE4D-BBDF-9DF322328A0B}" presName="CompostProcess" presStyleCnt="0">
        <dgm:presLayoutVars>
          <dgm:dir/>
          <dgm:resizeHandles val="exact"/>
        </dgm:presLayoutVars>
      </dgm:prSet>
      <dgm:spPr/>
      <dgm:t>
        <a:bodyPr/>
        <a:lstStyle/>
        <a:p>
          <a:endParaRPr lang="en-US"/>
        </a:p>
      </dgm:t>
    </dgm:pt>
    <dgm:pt modelId="{2E8A1CBE-0266-EA4C-B578-7F204E55EDE3}" type="pres">
      <dgm:prSet presAssocID="{BAD13A25-6A2D-CE4D-BBDF-9DF322328A0B}" presName="arrow" presStyleLbl="bgShp" presStyleIdx="0" presStyleCnt="1" custScaleX="117647" custLinFactNeighborX="0" custLinFactNeighborY="9756"/>
      <dgm:spPr/>
    </dgm:pt>
    <dgm:pt modelId="{F640416A-2778-4645-B00B-7C0C68CF0417}" type="pres">
      <dgm:prSet presAssocID="{BAD13A25-6A2D-CE4D-BBDF-9DF322328A0B}" presName="linearProcess" presStyleCnt="0"/>
      <dgm:spPr/>
    </dgm:pt>
    <dgm:pt modelId="{45CD59F2-8ABB-5247-A051-AB4167B88F7D}" type="pres">
      <dgm:prSet presAssocID="{16DDB171-5BFA-EB42-9166-37F5D48635B2}" presName="textNode" presStyleLbl="node1" presStyleIdx="0" presStyleCnt="5">
        <dgm:presLayoutVars>
          <dgm:bulletEnabled val="1"/>
        </dgm:presLayoutVars>
      </dgm:prSet>
      <dgm:spPr/>
      <dgm:t>
        <a:bodyPr/>
        <a:lstStyle/>
        <a:p>
          <a:endParaRPr lang="en-US"/>
        </a:p>
      </dgm:t>
    </dgm:pt>
    <dgm:pt modelId="{BED00208-39D8-1A4E-9C2D-2D05B79860D1}" type="pres">
      <dgm:prSet presAssocID="{633E97DD-A17D-A849-A386-20EFF63D7360}" presName="sibTrans" presStyleCnt="0"/>
      <dgm:spPr/>
    </dgm:pt>
    <dgm:pt modelId="{C9EA1690-CD96-B84C-B458-F944C9D4D943}" type="pres">
      <dgm:prSet presAssocID="{A6255F46-E33C-0D48-AC58-D7B360BDCDA3}" presName="textNode" presStyleLbl="node1" presStyleIdx="1" presStyleCnt="5">
        <dgm:presLayoutVars>
          <dgm:bulletEnabled val="1"/>
        </dgm:presLayoutVars>
      </dgm:prSet>
      <dgm:spPr/>
      <dgm:t>
        <a:bodyPr/>
        <a:lstStyle/>
        <a:p>
          <a:endParaRPr lang="en-US"/>
        </a:p>
      </dgm:t>
    </dgm:pt>
    <dgm:pt modelId="{E8222F88-CA9D-BA4F-9DBC-893D45FFE387}" type="pres">
      <dgm:prSet presAssocID="{55C08551-3926-7043-8953-EE006AE10C20}" presName="sibTrans" presStyleCnt="0"/>
      <dgm:spPr/>
    </dgm:pt>
    <dgm:pt modelId="{DD25A9C6-73C5-034C-9141-067075B117D8}" type="pres">
      <dgm:prSet presAssocID="{8C044235-ED0A-8542-BFA3-BBFC322E5065}" presName="textNode" presStyleLbl="node1" presStyleIdx="2" presStyleCnt="5">
        <dgm:presLayoutVars>
          <dgm:bulletEnabled val="1"/>
        </dgm:presLayoutVars>
      </dgm:prSet>
      <dgm:spPr/>
      <dgm:t>
        <a:bodyPr/>
        <a:lstStyle/>
        <a:p>
          <a:endParaRPr lang="en-US"/>
        </a:p>
      </dgm:t>
    </dgm:pt>
    <dgm:pt modelId="{EFC0612A-059E-1648-A19F-CB6A9F29A6D5}" type="pres">
      <dgm:prSet presAssocID="{05A2D59C-2686-254F-AC9F-77B373CFFA0D}" presName="sibTrans" presStyleCnt="0"/>
      <dgm:spPr/>
    </dgm:pt>
    <dgm:pt modelId="{84E372B1-C2D4-044D-8D9B-03BAA0D0E7CB}" type="pres">
      <dgm:prSet presAssocID="{840EF2FF-9D50-4647-9914-74D089286C46}" presName="textNode" presStyleLbl="node1" presStyleIdx="3" presStyleCnt="5">
        <dgm:presLayoutVars>
          <dgm:bulletEnabled val="1"/>
        </dgm:presLayoutVars>
      </dgm:prSet>
      <dgm:spPr/>
      <dgm:t>
        <a:bodyPr/>
        <a:lstStyle/>
        <a:p>
          <a:endParaRPr lang="en-US"/>
        </a:p>
      </dgm:t>
    </dgm:pt>
    <dgm:pt modelId="{955F78DF-2E40-6842-AC82-A9685FF6538B}" type="pres">
      <dgm:prSet presAssocID="{8E6ED7E8-D563-BA4D-BE1B-F6FEDA493E2A}" presName="sibTrans" presStyleCnt="0"/>
      <dgm:spPr/>
    </dgm:pt>
    <dgm:pt modelId="{A8E927B3-6773-FD4B-9A48-2F817CC9A0C3}" type="pres">
      <dgm:prSet presAssocID="{3CA48109-FA20-5549-B15A-377BADE89DAB}" presName="textNode" presStyleLbl="node1" presStyleIdx="4" presStyleCnt="5">
        <dgm:presLayoutVars>
          <dgm:bulletEnabled val="1"/>
        </dgm:presLayoutVars>
      </dgm:prSet>
      <dgm:spPr/>
      <dgm:t>
        <a:bodyPr/>
        <a:lstStyle/>
        <a:p>
          <a:endParaRPr lang="en-US"/>
        </a:p>
      </dgm:t>
    </dgm:pt>
  </dgm:ptLst>
  <dgm:cxnLst>
    <dgm:cxn modelId="{514F1FB5-04ED-0847-A669-C6966B55EAA0}" srcId="{BAD13A25-6A2D-CE4D-BBDF-9DF322328A0B}" destId="{A6255F46-E33C-0D48-AC58-D7B360BDCDA3}" srcOrd="1" destOrd="0" parTransId="{1AA1851F-5BCC-AA45-901E-7D573E7A8398}" sibTransId="{55C08551-3926-7043-8953-EE006AE10C20}"/>
    <dgm:cxn modelId="{39500744-CB9A-5941-A95F-93D346F97501}" type="presOf" srcId="{3CA48109-FA20-5549-B15A-377BADE89DAB}" destId="{A8E927B3-6773-FD4B-9A48-2F817CC9A0C3}" srcOrd="0" destOrd="0" presId="urn:microsoft.com/office/officeart/2005/8/layout/hProcess9"/>
    <dgm:cxn modelId="{7AB6DE64-D5EB-AA45-8EE0-9A865AAEA6C7}" type="presOf" srcId="{840EF2FF-9D50-4647-9914-74D089286C46}" destId="{84E372B1-C2D4-044D-8D9B-03BAA0D0E7CB}" srcOrd="0" destOrd="0" presId="urn:microsoft.com/office/officeart/2005/8/layout/hProcess9"/>
    <dgm:cxn modelId="{CE113CA5-69AE-7841-B20A-4729193A7255}" type="presOf" srcId="{16DDB171-5BFA-EB42-9166-37F5D48635B2}" destId="{45CD59F2-8ABB-5247-A051-AB4167B88F7D}" srcOrd="0" destOrd="0" presId="urn:microsoft.com/office/officeart/2005/8/layout/hProcess9"/>
    <dgm:cxn modelId="{A9AC38BB-3B55-6D49-8D3A-CC44A70F66AB}" type="presOf" srcId="{BAD13A25-6A2D-CE4D-BBDF-9DF322328A0B}" destId="{6D04906C-8FA3-044F-A9CA-DE594BFC6B62}" srcOrd="0" destOrd="0" presId="urn:microsoft.com/office/officeart/2005/8/layout/hProcess9"/>
    <dgm:cxn modelId="{C8DB4B4B-3C6E-0949-B70B-1DC34CB696C0}" type="presOf" srcId="{A6255F46-E33C-0D48-AC58-D7B360BDCDA3}" destId="{C9EA1690-CD96-B84C-B458-F944C9D4D943}" srcOrd="0" destOrd="0" presId="urn:microsoft.com/office/officeart/2005/8/layout/hProcess9"/>
    <dgm:cxn modelId="{62DAF780-C55C-AB42-9E2B-0141DB93B539}" srcId="{BAD13A25-6A2D-CE4D-BBDF-9DF322328A0B}" destId="{840EF2FF-9D50-4647-9914-74D089286C46}" srcOrd="3" destOrd="0" parTransId="{0240F16D-AEDD-684F-B65F-104E4E03944E}" sibTransId="{8E6ED7E8-D563-BA4D-BE1B-F6FEDA493E2A}"/>
    <dgm:cxn modelId="{9A8AD613-B87B-F749-A27A-C3B4F65DD6DC}" srcId="{BAD13A25-6A2D-CE4D-BBDF-9DF322328A0B}" destId="{3CA48109-FA20-5549-B15A-377BADE89DAB}" srcOrd="4" destOrd="0" parTransId="{C1219510-CC27-EB47-9FE8-3EEC7F9FF617}" sibTransId="{B2C09679-8501-3F41-B005-C07E164C1412}"/>
    <dgm:cxn modelId="{038CE4FB-1C51-3043-A865-73036CD17DAF}" srcId="{BAD13A25-6A2D-CE4D-BBDF-9DF322328A0B}" destId="{8C044235-ED0A-8542-BFA3-BBFC322E5065}" srcOrd="2" destOrd="0" parTransId="{4F95847F-34CA-4D44-84E2-1B087FAFD286}" sibTransId="{05A2D59C-2686-254F-AC9F-77B373CFFA0D}"/>
    <dgm:cxn modelId="{1D170C1D-EBF2-3742-A87B-BFD6824EAFAC}" srcId="{BAD13A25-6A2D-CE4D-BBDF-9DF322328A0B}" destId="{16DDB171-5BFA-EB42-9166-37F5D48635B2}" srcOrd="0" destOrd="0" parTransId="{BB918EFD-4426-9746-A7D0-2989A59FD731}" sibTransId="{633E97DD-A17D-A849-A386-20EFF63D7360}"/>
    <dgm:cxn modelId="{19A29469-8466-4949-8E71-AECE0A28D506}" type="presOf" srcId="{8C044235-ED0A-8542-BFA3-BBFC322E5065}" destId="{DD25A9C6-73C5-034C-9141-067075B117D8}" srcOrd="0" destOrd="0" presId="urn:microsoft.com/office/officeart/2005/8/layout/hProcess9"/>
    <dgm:cxn modelId="{A206D554-2BDA-624D-9DB4-8A5E153822B9}" type="presParOf" srcId="{6D04906C-8FA3-044F-A9CA-DE594BFC6B62}" destId="{2E8A1CBE-0266-EA4C-B578-7F204E55EDE3}" srcOrd="0" destOrd="0" presId="urn:microsoft.com/office/officeart/2005/8/layout/hProcess9"/>
    <dgm:cxn modelId="{F4177AB5-B656-1948-B375-8E02C6D2F639}" type="presParOf" srcId="{6D04906C-8FA3-044F-A9CA-DE594BFC6B62}" destId="{F640416A-2778-4645-B00B-7C0C68CF0417}" srcOrd="1" destOrd="0" presId="urn:microsoft.com/office/officeart/2005/8/layout/hProcess9"/>
    <dgm:cxn modelId="{AF0A9D8F-0B20-D84F-A88F-013F60E5A173}" type="presParOf" srcId="{F640416A-2778-4645-B00B-7C0C68CF0417}" destId="{45CD59F2-8ABB-5247-A051-AB4167B88F7D}" srcOrd="0" destOrd="0" presId="urn:microsoft.com/office/officeart/2005/8/layout/hProcess9"/>
    <dgm:cxn modelId="{399F9F12-8DF4-5448-8038-EC9476B182CF}" type="presParOf" srcId="{F640416A-2778-4645-B00B-7C0C68CF0417}" destId="{BED00208-39D8-1A4E-9C2D-2D05B79860D1}" srcOrd="1" destOrd="0" presId="urn:microsoft.com/office/officeart/2005/8/layout/hProcess9"/>
    <dgm:cxn modelId="{9C6D8C03-426F-F247-98EA-FA42B07BA983}" type="presParOf" srcId="{F640416A-2778-4645-B00B-7C0C68CF0417}" destId="{C9EA1690-CD96-B84C-B458-F944C9D4D943}" srcOrd="2" destOrd="0" presId="urn:microsoft.com/office/officeart/2005/8/layout/hProcess9"/>
    <dgm:cxn modelId="{91AF732D-5BCC-324C-A6E1-4BF5F0EF0D24}" type="presParOf" srcId="{F640416A-2778-4645-B00B-7C0C68CF0417}" destId="{E8222F88-CA9D-BA4F-9DBC-893D45FFE387}" srcOrd="3" destOrd="0" presId="urn:microsoft.com/office/officeart/2005/8/layout/hProcess9"/>
    <dgm:cxn modelId="{FB3224BD-49D8-EF4E-ABB8-B1D7A5314F72}" type="presParOf" srcId="{F640416A-2778-4645-B00B-7C0C68CF0417}" destId="{DD25A9C6-73C5-034C-9141-067075B117D8}" srcOrd="4" destOrd="0" presId="urn:microsoft.com/office/officeart/2005/8/layout/hProcess9"/>
    <dgm:cxn modelId="{2FE0886C-8B97-0749-9278-B26374A06FE6}" type="presParOf" srcId="{F640416A-2778-4645-B00B-7C0C68CF0417}" destId="{EFC0612A-059E-1648-A19F-CB6A9F29A6D5}" srcOrd="5" destOrd="0" presId="urn:microsoft.com/office/officeart/2005/8/layout/hProcess9"/>
    <dgm:cxn modelId="{D4188AE7-269E-BC4A-BE77-CA575370C3F1}" type="presParOf" srcId="{F640416A-2778-4645-B00B-7C0C68CF0417}" destId="{84E372B1-C2D4-044D-8D9B-03BAA0D0E7CB}" srcOrd="6" destOrd="0" presId="urn:microsoft.com/office/officeart/2005/8/layout/hProcess9"/>
    <dgm:cxn modelId="{88C2C009-506C-124A-AFB3-4A453EF88D77}" type="presParOf" srcId="{F640416A-2778-4645-B00B-7C0C68CF0417}" destId="{955F78DF-2E40-6842-AC82-A9685FF6538B}" srcOrd="7" destOrd="0" presId="urn:microsoft.com/office/officeart/2005/8/layout/hProcess9"/>
    <dgm:cxn modelId="{EFC8C647-9FCD-374B-897B-0767FE5549AB}" type="presParOf" srcId="{F640416A-2778-4645-B00B-7C0C68CF0417}" destId="{A8E927B3-6773-FD4B-9A48-2F817CC9A0C3}" srcOrd="8"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5.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cs typeface="Arial" panose="020B0604020202020204"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FE60895-255A-1C4C-8A7B-48A6FCC47E92}" type="datetime1">
              <a:rPr lang="en-CA" smtClean="0">
                <a:latin typeface="Arial" panose="020B0604020202020204" pitchFamily="34" charset="0"/>
                <a:cs typeface="Arial" panose="020B0604020202020204" pitchFamily="34" charset="0"/>
              </a:rPr>
              <a:t>2/4/16</a:t>
            </a:fld>
            <a:endParaRPr lang="en-US"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endParaRPr lang="en-US" sz="900" dirty="0" smtClean="0">
              <a:solidFill>
                <a:srgbClr val="000000"/>
              </a:solidFill>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Arial" panose="020B0604020202020204" pitchFamily="34" charset="0"/>
                <a:cs typeface="Arial" panose="020B0604020202020204" pitchFamily="34" charset="0"/>
              </a:rPr>
              <a:pPr/>
              <a:t>‹#›</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9016387"/>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2" name="Notes Placeholder 1"/>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 name="Header Placeholder 9"/>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Tree>
    <p:extLst>
      <p:ext uri="{BB962C8B-B14F-4D97-AF65-F5344CB8AC3E}">
        <p14:creationId xmlns:p14="http://schemas.microsoft.com/office/powerpoint/2010/main" val="3124071592"/>
      </p:ext>
    </p:extLst>
  </p:cSld>
  <p:clrMap bg1="lt1" tx1="dk1" bg2="lt2" tx2="dk2" accent1="accent1" accent2="accent2" accent3="accent3" accent4="accent4" accent5="accent5" accent6="accent6" hlink="hlink" folHlink="folHlink"/>
  <p:hf sldNum="0" hdr="0" ftr="0" dt="0"/>
  <p:notesStyle>
    <a:lvl1pPr marL="0" algn="l" defTabSz="1219120" rtl="0" eaLnBrk="1" latinLnBrk="0" hangingPunct="1">
      <a:lnSpc>
        <a:spcPct val="90000"/>
      </a:lnSpc>
      <a:spcAft>
        <a:spcPts val="444"/>
      </a:spcAft>
      <a:defRPr sz="1200" kern="1200">
        <a:solidFill>
          <a:schemeClr val="tx1"/>
        </a:solidFill>
        <a:latin typeface="Arial" panose="020B0604020202020204" pitchFamily="34" charset="0"/>
        <a:ea typeface="+mn-ea"/>
        <a:cs typeface="Arial" panose="020B0604020202020204" pitchFamily="34" charset="0"/>
      </a:defRPr>
    </a:lvl1pPr>
    <a:lvl2pPr marL="283968" indent="-141102"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2pPr>
    <a:lvl3pPr marL="437416"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3pPr>
    <a:lvl4pPr marL="643779" indent="-19577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4pPr>
    <a:lvl5pPr marL="820155"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5pPr>
    <a:lvl6pPr marL="3047802" algn="l" defTabSz="1219120" rtl="0" eaLnBrk="1" latinLnBrk="0" hangingPunct="1">
      <a:defRPr sz="1600" kern="1200">
        <a:solidFill>
          <a:schemeClr val="tx1"/>
        </a:solidFill>
        <a:latin typeface="+mn-lt"/>
        <a:ea typeface="+mn-ea"/>
        <a:cs typeface="+mn-cs"/>
      </a:defRPr>
    </a:lvl6pPr>
    <a:lvl7pPr marL="3657362" algn="l" defTabSz="1219120" rtl="0" eaLnBrk="1" latinLnBrk="0" hangingPunct="1">
      <a:defRPr sz="1600" kern="1200">
        <a:solidFill>
          <a:schemeClr val="tx1"/>
        </a:solidFill>
        <a:latin typeface="+mn-lt"/>
        <a:ea typeface="+mn-ea"/>
        <a:cs typeface="+mn-cs"/>
      </a:defRPr>
    </a:lvl7pPr>
    <a:lvl8pPr marL="4266923" algn="l" defTabSz="1219120" rtl="0" eaLnBrk="1" latinLnBrk="0" hangingPunct="1">
      <a:defRPr sz="1600" kern="1200">
        <a:solidFill>
          <a:schemeClr val="tx1"/>
        </a:solidFill>
        <a:latin typeface="+mn-lt"/>
        <a:ea typeface="+mn-ea"/>
        <a:cs typeface="+mn-cs"/>
      </a:defRPr>
    </a:lvl8pPr>
    <a:lvl9pPr marL="4876483" algn="l" defTabSz="121912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8.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6.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7.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8.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2.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3.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4.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5.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343400"/>
            <a:ext cx="5486400" cy="4114800"/>
          </a:xfrm>
          <a:prstGeom prst="rect">
            <a:avLst/>
          </a:prstGeom>
        </p:spPr>
        <p:txBody>
          <a:bodyPr/>
          <a:lstStyle/>
          <a:p>
            <a:r>
              <a:rPr lang="en-US" dirty="0" smtClean="0"/>
              <a:t>This Chef Essentials course provides a basic understanding of Chef's core components, basic architecture, commonly used tools, and basic troubleshooting methods.</a:t>
            </a:r>
          </a:p>
          <a:p>
            <a:endParaRPr lang="en-US" dirty="0" smtClean="0"/>
          </a:p>
          <a:p>
            <a:r>
              <a:rPr lang="en-US" dirty="0" smtClean="0"/>
              <a:t>This should provide you with enough knowledge to start using Chef to automate common infrastructure tasks and express solutions to common infrastructure problems.</a:t>
            </a:r>
          </a:p>
          <a:p>
            <a:endParaRPr lang="en-US" dirty="0" smtClean="0"/>
          </a:p>
          <a:p>
            <a:pPr>
              <a:defRPr/>
            </a:pPr>
            <a:r>
              <a:rPr lang="en-US" dirty="0" smtClean="0"/>
              <a:t>Instructor </a:t>
            </a:r>
            <a:r>
              <a:rPr lang="en-US" dirty="0"/>
              <a:t>Note: Be sure to read Appendix Z for training lab set up notes and additional instructor notes</a:t>
            </a:r>
            <a:r>
              <a:rPr lang="en-US" dirty="0" smtClean="0"/>
              <a:t>.</a:t>
            </a:r>
          </a:p>
          <a:p>
            <a:endParaRPr lang="en-US" dirty="0"/>
          </a:p>
        </p:txBody>
      </p:sp>
    </p:spTree>
    <p:extLst>
      <p:ext uri="{BB962C8B-B14F-4D97-AF65-F5344CB8AC3E}">
        <p14:creationId xmlns:p14="http://schemas.microsoft.com/office/powerpoint/2010/main" val="15887777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5"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12902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dirty="0" smtClean="0">
                <a:latin typeface="Helvetica" charset="0"/>
                <a:cs typeface="Helvetica" charset="0"/>
                <a:sym typeface="Helvetica" charset="0"/>
              </a:rPr>
              <a:t>But</a:t>
            </a:r>
            <a:r>
              <a:rPr lang="en-US" sz="1600" baseline="0" dirty="0" smtClean="0">
                <a:latin typeface="Helvetica" charset="0"/>
                <a:cs typeface="Helvetica" charset="0"/>
                <a:sym typeface="Helvetica" charset="0"/>
              </a:rPr>
              <a:t> now, more and more people are visiting your site and using your application – so you need to add another app server to the mix.</a:t>
            </a:r>
            <a:endParaRPr lang="en-US" sz="1600" dirty="0">
              <a:latin typeface="Helvetica" charset="0"/>
              <a:cs typeface="Helvetica" charset="0"/>
              <a:sym typeface="Helvetica" charset="0"/>
            </a:endParaRPr>
          </a:p>
        </p:txBody>
      </p:sp>
    </p:spTree>
    <p:extLst>
      <p:ext uri="{BB962C8B-B14F-4D97-AF65-F5344CB8AC3E}">
        <p14:creationId xmlns:p14="http://schemas.microsoft.com/office/powerpoint/2010/main" val="2106178867"/>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475128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5"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12902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dirty="0" smtClean="0">
                <a:latin typeface="Helvetica" charset="0"/>
                <a:cs typeface="Helvetica" charset="0"/>
                <a:sym typeface="Helvetica" charset="0"/>
              </a:rPr>
              <a:t>Your</a:t>
            </a:r>
            <a:r>
              <a:rPr lang="en-US" sz="1600" baseline="0" dirty="0" smtClean="0">
                <a:latin typeface="Helvetica" charset="0"/>
                <a:cs typeface="Helvetica" charset="0"/>
                <a:sym typeface="Helvetica" charset="0"/>
              </a:rPr>
              <a:t> application is getting really popular, and more and more people are coming to your website – so much so that occasionally your website gets bogged down with all that traffic.  You need a way to manage all that traffic.  A load balancer should do the trick.  The load balancer will balance web traffic across your app servers.</a:t>
            </a:r>
            <a:endParaRPr lang="en-US" sz="1600" dirty="0">
              <a:latin typeface="Helvetica" charset="0"/>
              <a:cs typeface="Helvetica" charset="0"/>
              <a:sym typeface="Helvetica" charset="0"/>
            </a:endParaRPr>
          </a:p>
        </p:txBody>
      </p:sp>
    </p:spTree>
    <p:extLst>
      <p:ext uri="{BB962C8B-B14F-4D97-AF65-F5344CB8AC3E}">
        <p14:creationId xmlns:p14="http://schemas.microsoft.com/office/powerpoint/2010/main" val="21061788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5"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12902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dirty="0" smtClean="0">
                <a:latin typeface="Helvetica" charset="0"/>
                <a:cs typeface="Helvetica" charset="0"/>
                <a:sym typeface="Helvetica" charset="0"/>
              </a:rPr>
              <a:t>And you</a:t>
            </a:r>
            <a:r>
              <a:rPr lang="en-US" sz="1600" baseline="0" dirty="0" smtClean="0">
                <a:latin typeface="Helvetica" charset="0"/>
                <a:cs typeface="Helvetica" charset="0"/>
                <a:sym typeface="Helvetica" charset="0"/>
              </a:rPr>
              <a:t>r site is getting more and more popular every day, so now you need to add another app server and another load balancer.</a:t>
            </a:r>
            <a:endParaRPr lang="en-US" sz="1600" dirty="0">
              <a:latin typeface="Helvetica" charset="0"/>
              <a:cs typeface="Helvetica" charset="0"/>
              <a:sym typeface="Helvetica" charset="0"/>
            </a:endParaRPr>
          </a:p>
        </p:txBody>
      </p:sp>
    </p:spTree>
    <p:extLst>
      <p:ext uri="{BB962C8B-B14F-4D97-AF65-F5344CB8AC3E}">
        <p14:creationId xmlns:p14="http://schemas.microsoft.com/office/powerpoint/2010/main" val="21061788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5"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12902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dirty="0" smtClean="0">
                <a:latin typeface="Helvetica" charset="0"/>
                <a:cs typeface="Helvetica" charset="0"/>
                <a:sym typeface="Helvetica" charset="0"/>
              </a:rPr>
              <a:t>There is</a:t>
            </a:r>
            <a:r>
              <a:rPr lang="en-US" sz="1600" baseline="0" dirty="0" smtClean="0">
                <a:latin typeface="Helvetica" charset="0"/>
                <a:cs typeface="Helvetica" charset="0"/>
                <a:sym typeface="Helvetica" charset="0"/>
              </a:rPr>
              <a:t> so much data out there, so might be a good idea to cache some of that data.  So, you add a couple of application database cache servers.</a:t>
            </a:r>
            <a:endParaRPr lang="en-US" sz="1600" dirty="0">
              <a:latin typeface="Helvetica" charset="0"/>
              <a:cs typeface="Helvetica" charset="0"/>
              <a:sym typeface="Helvetica" charset="0"/>
            </a:endParaRPr>
          </a:p>
        </p:txBody>
      </p:sp>
    </p:spTree>
    <p:extLst>
      <p:ext uri="{BB962C8B-B14F-4D97-AF65-F5344CB8AC3E}">
        <p14:creationId xmlns:p14="http://schemas.microsoft.com/office/powerpoint/2010/main" val="21061788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5"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12902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dirty="0" smtClean="0">
                <a:latin typeface="Helvetica" charset="0"/>
                <a:cs typeface="Helvetica" charset="0"/>
                <a:sym typeface="Helvetica" charset="0"/>
              </a:rPr>
              <a:t>So,</a:t>
            </a:r>
            <a:r>
              <a:rPr lang="en-US" sz="1600" baseline="0" dirty="0" smtClean="0">
                <a:latin typeface="Helvetica" charset="0"/>
                <a:cs typeface="Helvetica" charset="0"/>
                <a:sym typeface="Helvetica" charset="0"/>
              </a:rPr>
              <a:t> you have your database servers talking to the database cache servers, and the database cache servers are talking to the app servers, and the load balancers are all managing the traffic across the app servers so that no individual server gets overloaded.</a:t>
            </a:r>
            <a:endParaRPr lang="en-US" sz="1600" dirty="0">
              <a:latin typeface="Helvetica" charset="0"/>
              <a:cs typeface="Helvetica" charset="0"/>
              <a:sym typeface="Helvetica" charset="0"/>
            </a:endParaRPr>
          </a:p>
        </p:txBody>
      </p:sp>
    </p:spTree>
    <p:extLst>
      <p:ext uri="{BB962C8B-B14F-4D97-AF65-F5344CB8AC3E}">
        <p14:creationId xmlns:p14="http://schemas.microsoft.com/office/powerpoint/2010/main" val="21061788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5"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12902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dirty="0" smtClean="0">
                <a:latin typeface="Helvetica" charset="0"/>
                <a:cs typeface="Helvetica" charset="0"/>
                <a:sym typeface="Helvetica" charset="0"/>
              </a:rPr>
              <a:t>And your site continues to grow and see more traffic. </a:t>
            </a:r>
            <a:r>
              <a:rPr lang="en-US" sz="1600" baseline="0" dirty="0" smtClean="0">
                <a:latin typeface="Helvetica" charset="0"/>
                <a:cs typeface="Helvetica" charset="0"/>
                <a:sym typeface="Helvetica" charset="0"/>
              </a:rPr>
              <a:t> So, eventually, you need to add app cache servers to store any additional application data.</a:t>
            </a:r>
          </a:p>
          <a:p>
            <a:endParaRPr lang="en-US" sz="1600" baseline="0" dirty="0" smtClean="0">
              <a:latin typeface="Helvetica" charset="0"/>
              <a:cs typeface="Helvetica" charset="0"/>
              <a:sym typeface="Helvetica" charset="0"/>
            </a:endParaRPr>
          </a:p>
          <a:p>
            <a:r>
              <a:rPr lang="en-US" sz="1600" baseline="0" dirty="0" smtClean="0">
                <a:latin typeface="Helvetica" charset="0"/>
                <a:cs typeface="Helvetica" charset="0"/>
                <a:sym typeface="Helvetica" charset="0"/>
              </a:rPr>
              <a:t>Phew – could you imagine if you had to do all this work yourself?</a:t>
            </a:r>
            <a:endParaRPr lang="en-US" sz="1600" dirty="0">
              <a:latin typeface="Helvetica" charset="0"/>
              <a:cs typeface="Helvetica" charset="0"/>
              <a:sym typeface="Helvetica" charset="0"/>
            </a:endParaRPr>
          </a:p>
        </p:txBody>
      </p:sp>
    </p:spTree>
    <p:extLst>
      <p:ext uri="{BB962C8B-B14F-4D97-AF65-F5344CB8AC3E}">
        <p14:creationId xmlns:p14="http://schemas.microsoft.com/office/powerpoint/2010/main" val="21061788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call</a:t>
            </a:r>
            <a:r>
              <a:rPr lang="en-US" baseline="0" dirty="0" smtClean="0"/>
              <a:t> this </a:t>
            </a:r>
            <a:r>
              <a:rPr lang="en-US" baseline="0" dirty="0" err="1" smtClean="0"/>
              <a:t>ChefSpeak</a:t>
            </a:r>
            <a:r>
              <a:rPr lang="en-US" baseline="0" dirty="0" smtClean="0"/>
              <a:t>.</a:t>
            </a:r>
          </a:p>
          <a:p>
            <a:endParaRPr lang="en-US" baseline="0" dirty="0" smtClean="0"/>
          </a:p>
          <a:p>
            <a:r>
              <a:rPr lang="en-US" baseline="0" dirty="0" smtClean="0"/>
              <a:t>These are the words you probably hear bandied about the office.  Stuff like, resource, recipe, cookbook, </a:t>
            </a:r>
            <a:r>
              <a:rPr lang="en-US" baseline="0" dirty="0" err="1" smtClean="0"/>
              <a:t>Berkshelf</a:t>
            </a:r>
            <a:r>
              <a:rPr lang="en-US" baseline="0" dirty="0" smtClean="0"/>
              <a:t>, </a:t>
            </a:r>
            <a:r>
              <a:rPr lang="en-US" baseline="0" dirty="0" err="1" smtClean="0"/>
              <a:t>serverspec</a:t>
            </a:r>
            <a:r>
              <a:rPr lang="en-US" baseline="0" dirty="0" smtClean="0"/>
              <a:t> – fun stuff like that.  Let’s talk about what those words actually mean, and how they work together.</a:t>
            </a:r>
          </a:p>
          <a:p>
            <a:endParaRPr lang="en-US" baseline="0" dirty="0" smtClean="0"/>
          </a:p>
          <a:p>
            <a:r>
              <a:rPr lang="en-US" baseline="0" dirty="0" smtClean="0"/>
              <a:t>Shift to White Board: </a:t>
            </a:r>
          </a:p>
          <a:p>
            <a:endParaRPr lang="en-US" baseline="0" dirty="0" smtClean="0"/>
          </a:p>
          <a:p>
            <a:r>
              <a:rPr lang="en-US" baseline="0" dirty="0" smtClean="0"/>
              <a:t>Do discussion about Resources, Recipes, Cookbooks, Test Kitchen, </a:t>
            </a:r>
            <a:r>
              <a:rPr lang="en-US" baseline="0" dirty="0" err="1" smtClean="0"/>
              <a:t>Berkshelf</a:t>
            </a:r>
            <a:r>
              <a:rPr lang="en-US" baseline="0" dirty="0" smtClean="0"/>
              <a:t>, Chef Server</a:t>
            </a:r>
            <a:endParaRPr lang="en-US" dirty="0"/>
          </a:p>
        </p:txBody>
      </p:sp>
    </p:spTree>
    <p:extLst>
      <p:ext uri="{BB962C8B-B14F-4D97-AF65-F5344CB8AC3E}">
        <p14:creationId xmlns:p14="http://schemas.microsoft.com/office/powerpoint/2010/main" val="1931696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baseline="0" dirty="0" smtClean="0"/>
              <a:t>Throughout this class, you will hear me mention the term resource (or resources).  Resources are the basic building blocks of Chef configuration.  They describe how you want your system to look.  For example, if you want an application installed on all the computers on your system, then you would use a resource called package which basically starts the ball rolling to install an application package.</a:t>
            </a:r>
          </a:p>
          <a:p>
            <a:endParaRPr lang="en-US" b="0" dirty="0" smtClean="0"/>
          </a:p>
          <a:p>
            <a:r>
              <a:rPr lang="en-US" b="0" dirty="0" smtClean="0"/>
              <a:t>[CLICK] Resources are compiled in</a:t>
            </a:r>
            <a:r>
              <a:rPr lang="en-US" b="0" baseline="0" dirty="0" smtClean="0"/>
              <a:t>to Recipes.  Recipes are files written in the programming language Ruby.  They always end with the file extension .</a:t>
            </a:r>
            <a:r>
              <a:rPr lang="en-US" b="0" baseline="0" dirty="0" err="1" smtClean="0"/>
              <a:t>rb</a:t>
            </a:r>
            <a:r>
              <a:rPr lang="en-US" b="0" baseline="0" dirty="0" smtClean="0"/>
              <a:t>.  </a:t>
            </a:r>
          </a:p>
          <a:p>
            <a:endParaRPr lang="en-US" b="0" dirty="0" smtClean="0"/>
          </a:p>
          <a:p>
            <a:r>
              <a:rPr lang="en-US" b="0" dirty="0" smtClean="0"/>
              <a:t>[CLICK] Recipes are stored</a:t>
            </a:r>
            <a:r>
              <a:rPr lang="en-US" b="0" baseline="0" dirty="0" smtClean="0"/>
              <a:t> or “packaged” into </a:t>
            </a:r>
            <a:r>
              <a:rPr lang="en-US" b="0" dirty="0" smtClean="0"/>
              <a:t>Cookbooks (which are actually directories).</a:t>
            </a:r>
            <a:r>
              <a:rPr lang="en-US" b="0" baseline="0" dirty="0" smtClean="0"/>
              <a:t>  Cookbooks describe a specific scenario.  For example, if you want to set up a certain type of computer, say the load balancer we talked about earlier, then you would use a cookbook to do that.  In that cookbook you would include all the recipes necessary to set up a load balancer.  You would also include in that cookbook configuration files, templates, testing tools – everything you would need to set up the load balancer.</a:t>
            </a:r>
            <a:endParaRPr lang="en-US" b="0" dirty="0" smtClean="0"/>
          </a:p>
          <a:p>
            <a:endParaRPr lang="en-US" b="0" dirty="0" smtClean="0"/>
          </a:p>
          <a:p>
            <a:r>
              <a:rPr lang="en-US" b="0" dirty="0" smtClean="0"/>
              <a:t>[CLICK]  After</a:t>
            </a:r>
            <a:r>
              <a:rPr lang="en-US" b="0" baseline="0" dirty="0" smtClean="0"/>
              <a:t> you finish writing your cookbook, you upload that to the Chef Server.  Usually, the Chef Server is what we call a virtualized machine (it can be a physical machine or it can be something that is hosted.  Chef provides a hosting service to our clients, but they don’t necessary have to use Chef’s hosted service – they can have internal servers, they can pay for hosting from another vendor – there are a lot of possibilities).  </a:t>
            </a:r>
          </a:p>
          <a:p>
            <a:endParaRPr lang="en-US" b="0" baseline="0" dirty="0" smtClean="0"/>
          </a:p>
          <a:p>
            <a:r>
              <a:rPr lang="en-US" b="0" baseline="0" dirty="0" smtClean="0"/>
              <a:t>[CLICK]  Once the cookbooks have been uploaded to the Chef Server, a process called Converge happens.  During this process, all the nodes that live in the cloud are brought up-to-date based upon the cookbook configuration.  By default, this converge process is automated.  Chef is set up so that the nodes communicate with the Chef Server every 30 minutes.  However, Chef is completely customizable, so that default setting can be changed.</a:t>
            </a:r>
          </a:p>
          <a:p>
            <a:endParaRPr lang="en-US" b="0" baseline="0" dirty="0" smtClean="0"/>
          </a:p>
          <a:p>
            <a:endParaRPr lang="en-US" b="0" baseline="0" dirty="0" smtClean="0"/>
          </a:p>
          <a:p>
            <a:r>
              <a:rPr lang="en-US" b="0" baseline="0" dirty="0" smtClean="0"/>
              <a:t>So, does anyone know what we call it when everything is up to date and the managed nodes have all the right cookbooks?</a:t>
            </a:r>
            <a:endParaRPr lang="en-US" b="0" dirty="0" smtClean="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71EA22A5-3891-4C7D-9BEC-1B591C1D46DE}" type="slidenum">
              <a:rPr lang="en-US" smtClean="0"/>
              <a:t>17</a:t>
            </a:fld>
            <a:endParaRPr lang="en-US"/>
          </a:p>
        </p:txBody>
      </p:sp>
    </p:spTree>
    <p:extLst>
      <p:ext uri="{BB962C8B-B14F-4D97-AF65-F5344CB8AC3E}">
        <p14:creationId xmlns:p14="http://schemas.microsoft.com/office/powerpoint/2010/main" val="34065648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That’s right, we call this the desired state.</a:t>
            </a:r>
            <a:endParaRPr lang="en-US" dirty="0"/>
          </a:p>
        </p:txBody>
      </p:sp>
    </p:spTree>
    <p:extLst>
      <p:ext uri="{BB962C8B-B14F-4D97-AF65-F5344CB8AC3E}">
        <p14:creationId xmlns:p14="http://schemas.microsoft.com/office/powerpoint/2010/main" val="39706136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smtClean="0"/>
              <a:t>Now,</a:t>
            </a:r>
            <a:r>
              <a:rPr lang="en-US" b="0" baseline="0" dirty="0" smtClean="0"/>
              <a:t> back to the whole Chef Process, [CLICK]  The recipes and cookbooks typically are built on your local apache.  </a:t>
            </a:r>
          </a:p>
          <a:p>
            <a:endParaRPr lang="en-US" b="0" baseline="0" dirty="0" smtClean="0"/>
          </a:p>
          <a:p>
            <a:r>
              <a:rPr lang="en-US" b="0" baseline="0" dirty="0" smtClean="0"/>
              <a:t>[CLICK]  You upload the cookbooks to the Chef server using a command line tool called Knife.  There also is a tool called </a:t>
            </a:r>
            <a:r>
              <a:rPr lang="en-US" b="0" baseline="0" dirty="0" err="1" smtClean="0"/>
              <a:t>Berkshelf</a:t>
            </a:r>
            <a:r>
              <a:rPr lang="en-US" b="0" baseline="0" dirty="0" smtClean="0"/>
              <a:t> that is used to upload cookbooks.  We’ll talk about that in more detail later in the class.  Let’s just say it makes your life much much easier.</a:t>
            </a:r>
          </a:p>
          <a:p>
            <a:endParaRPr lang="en-US" b="0" baseline="0" dirty="0" smtClean="0"/>
          </a:p>
          <a:p>
            <a:r>
              <a:rPr lang="en-US" b="0" baseline="0" dirty="0" smtClean="0"/>
              <a:t>[CLICK]  And as I stated earlier, the cookbooks are converged onto the nodes from the Chef Server.  This is accomplished using a command line tool called Chef-Client.</a:t>
            </a:r>
            <a:endParaRPr lang="en-US" b="0" dirty="0" smtClean="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71EA22A5-3891-4C7D-9BEC-1B591C1D46DE}" type="slidenum">
              <a:rPr lang="en-US" smtClean="0"/>
              <a:t>19</a:t>
            </a:fld>
            <a:endParaRPr lang="en-US"/>
          </a:p>
        </p:txBody>
      </p:sp>
    </p:spTree>
    <p:extLst>
      <p:ext uri="{BB962C8B-B14F-4D97-AF65-F5344CB8AC3E}">
        <p14:creationId xmlns:p14="http://schemas.microsoft.com/office/powerpoint/2010/main" val="34065648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343400"/>
            <a:ext cx="5486400" cy="4114800"/>
          </a:xfrm>
          <a:prstGeom prst="rect">
            <a:avLst/>
          </a:prstGeom>
        </p:spPr>
        <p:txBody>
          <a:bodyPr/>
          <a:lstStyle/>
          <a:p>
            <a:r>
              <a:rPr lang="en-US" sz="1200" kern="1200" dirty="0" smtClean="0">
                <a:solidFill>
                  <a:schemeClr val="tx1"/>
                </a:solidFill>
                <a:effectLst/>
                <a:latin typeface="Arial" panose="020B0604020202020204" pitchFamily="34" charset="0"/>
                <a:ea typeface="+mn-ea"/>
                <a:cs typeface="Arial" panose="020B0604020202020204" pitchFamily="34" charset="0"/>
              </a:rPr>
              <a:t>Before we jump into introductions, I do want to talk about the tools we’ll be</a:t>
            </a:r>
            <a:r>
              <a:rPr lang="en-US" sz="1200" kern="1200" baseline="0" dirty="0" smtClean="0">
                <a:solidFill>
                  <a:schemeClr val="tx1"/>
                </a:solidFill>
                <a:effectLst/>
                <a:latin typeface="Arial" panose="020B0604020202020204" pitchFamily="34" charset="0"/>
                <a:ea typeface="+mn-ea"/>
                <a:cs typeface="Arial" panose="020B0604020202020204" pitchFamily="34" charset="0"/>
              </a:rPr>
              <a:t> using for this class.  You all have connected via Zoom Meeting.  Zoom enables us to chat with the entire class or individually.  But, it also has a lot of tools you may not have been aware existed.  </a:t>
            </a:r>
          </a:p>
          <a:p>
            <a:endParaRPr lang="en-US" sz="1200" kern="1200" baseline="0" dirty="0" smtClean="0">
              <a:solidFill>
                <a:schemeClr val="tx1"/>
              </a:solidFill>
              <a:effectLst/>
              <a:latin typeface="Arial" panose="020B0604020202020204" pitchFamily="34" charset="0"/>
              <a:ea typeface="+mn-ea"/>
              <a:cs typeface="Arial" panose="020B0604020202020204" pitchFamily="34" charset="0"/>
            </a:endParaRPr>
          </a:p>
          <a:p>
            <a:r>
              <a:rPr lang="en-US" sz="1200" kern="1200" baseline="0" dirty="0" smtClean="0">
                <a:solidFill>
                  <a:schemeClr val="tx1"/>
                </a:solidFill>
                <a:effectLst/>
                <a:latin typeface="Arial" panose="020B0604020202020204" pitchFamily="34" charset="0"/>
                <a:ea typeface="+mn-ea"/>
                <a:cs typeface="Arial" panose="020B0604020202020204" pitchFamily="34" charset="0"/>
              </a:rPr>
              <a:t>For example, I can share a whiteboard with you all, and we can collaborate by writing on that board.</a:t>
            </a:r>
          </a:p>
          <a:p>
            <a:endParaRPr lang="en-US" sz="1200" kern="1200" baseline="0" dirty="0" smtClean="0">
              <a:solidFill>
                <a:schemeClr val="tx1"/>
              </a:solidFill>
              <a:effectLst/>
              <a:latin typeface="Arial" panose="020B0604020202020204" pitchFamily="34" charset="0"/>
              <a:ea typeface="+mn-ea"/>
              <a:cs typeface="Arial" panose="020B0604020202020204" pitchFamily="34" charset="0"/>
            </a:endParaRPr>
          </a:p>
          <a:p>
            <a:r>
              <a:rPr lang="en-US" sz="1200" kern="1200" baseline="0" dirty="0" smtClean="0">
                <a:solidFill>
                  <a:schemeClr val="tx1"/>
                </a:solidFill>
                <a:effectLst/>
                <a:latin typeface="Arial" panose="020B0604020202020204" pitchFamily="34" charset="0"/>
                <a:ea typeface="+mn-ea"/>
                <a:cs typeface="Arial" panose="020B0604020202020204" pitchFamily="34" charset="0"/>
              </a:rPr>
              <a:t>Another really cool collaboration tool is something called a Breakout Session.  I can break you up into groups and you can work on labs together.  I plan to do that when we jump into the actual fun of creating recipes and cookbooks in Chef.</a:t>
            </a:r>
          </a:p>
          <a:p>
            <a:endParaRPr lang="en-US" sz="1200" kern="1200" baseline="0" dirty="0" smtClean="0">
              <a:solidFill>
                <a:schemeClr val="tx1"/>
              </a:solidFill>
              <a:effectLst/>
              <a:latin typeface="Arial" panose="020B0604020202020204" pitchFamily="34" charset="0"/>
              <a:ea typeface="+mn-ea"/>
              <a:cs typeface="Arial" panose="020B0604020202020204" pitchFamily="34" charset="0"/>
            </a:endParaRPr>
          </a:p>
          <a:p>
            <a:r>
              <a:rPr lang="en-US" sz="1200" kern="1200" baseline="0" dirty="0" smtClean="0">
                <a:solidFill>
                  <a:schemeClr val="tx1"/>
                </a:solidFill>
                <a:effectLst/>
                <a:latin typeface="Arial" panose="020B0604020202020204" pitchFamily="34" charset="0"/>
                <a:ea typeface="+mn-ea"/>
                <a:cs typeface="Arial" panose="020B0604020202020204" pitchFamily="34" charset="0"/>
              </a:rPr>
              <a:t>I will be using both of these tools throughout this class (at least I hope so!)</a:t>
            </a:r>
            <a:endParaRPr lang="en-US" sz="1200" kern="1200" dirty="0">
              <a:solidFill>
                <a:schemeClr val="tx1"/>
              </a:solidFill>
              <a:effectLst/>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64913409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 so many other terms</a:t>
            </a:r>
            <a:r>
              <a:rPr lang="en-US" baseline="0" dirty="0" smtClean="0"/>
              <a:t> we could define, but then we would be here for weeks.  So, aside from what we have already talked about, there is one more term you may have heard that I want to mention, and that’s Test Kitchen.  Test Kitchen really is one place where Chef shines.  I fan girl over it all the time, frankly.  </a:t>
            </a:r>
          </a:p>
          <a:p>
            <a:endParaRPr lang="en-US" baseline="0" dirty="0" smtClean="0"/>
          </a:p>
          <a:p>
            <a:r>
              <a:rPr lang="en-US" baseline="0" dirty="0" smtClean="0"/>
              <a:t>[CLICK] The benefit of using a configuration management tool like Chef is that infrastructure is built as code.  When I first head that term, I was like “what the what?”  But, 8 months later, I get it.  Basically, we write Rub code into our recipes, which we compile into our cookbooks.  That code describes how we want our infrastructure to look.  And because it’s code, we can test it like code.  That this is where test kitchen comes into play.  </a:t>
            </a:r>
          </a:p>
          <a:p>
            <a:endParaRPr lang="en-US" baseline="0" dirty="0" smtClean="0"/>
          </a:p>
        </p:txBody>
      </p:sp>
    </p:spTree>
    <p:extLst>
      <p:ext uri="{BB962C8B-B14F-4D97-AF65-F5344CB8AC3E}">
        <p14:creationId xmlns:p14="http://schemas.microsoft.com/office/powerpoint/2010/main" val="2766779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So, if you think about it this way – our managed nodes out in</a:t>
            </a:r>
            <a:r>
              <a:rPr lang="en-US" baseline="0" dirty="0" smtClean="0"/>
              <a:t> the cloud are our production environment.  [CLICK] This is what the rest of the world is going to see – our website/our application.</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baseline="0"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baseline="0" dirty="0" smtClean="0"/>
              <a:t>But, before we put it out there, we need to make sure that it’s going to work okay.  [CLICK]  We need to have a test environment.  This is what test kitchen does for us.  It creates the test environment that looks exactly like our production environment.  Then it tests all the code in our recipes and cookbooks to make sure they do exactly what we expect them to do.  </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baseline="0"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baseline="0" dirty="0" smtClean="0"/>
              <a:t>Then, we we are ready to deploy, we don’t have to worry that something will break.</a:t>
            </a:r>
            <a:endParaRPr lang="en-US" dirty="0" smtClean="0"/>
          </a:p>
          <a:p>
            <a:endParaRPr lang="en-US" dirty="0"/>
          </a:p>
        </p:txBody>
      </p:sp>
    </p:spTree>
    <p:extLst>
      <p:ext uri="{BB962C8B-B14F-4D97-AF65-F5344CB8AC3E}">
        <p14:creationId xmlns:p14="http://schemas.microsoft.com/office/powerpoint/2010/main" val="331147692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343400"/>
            <a:ext cx="5486400" cy="4114800"/>
          </a:xfrm>
          <a:prstGeom prst="rect">
            <a:avLst/>
          </a:prstGeom>
        </p:spPr>
        <p:txBody>
          <a:bodyPr/>
          <a:lstStyle/>
          <a:p>
            <a:r>
              <a:rPr lang="en-US" dirty="0" smtClean="0"/>
              <a:t>Okay, now we are going to move onto playing with some of the chef tools.  Before we do that, let’s go ahead</a:t>
            </a:r>
            <a:r>
              <a:rPr lang="en-US" baseline="0" dirty="0" smtClean="0"/>
              <a:t> and take break.  Process all that covered and when we come back we’ll have a brief Q/A period and then jump into playing with Resources, recipes and cookbooks!</a:t>
            </a:r>
            <a:endParaRPr lang="en-US" dirty="0"/>
          </a:p>
        </p:txBody>
      </p:sp>
    </p:spTree>
    <p:extLst>
      <p:ext uri="{BB962C8B-B14F-4D97-AF65-F5344CB8AC3E}">
        <p14:creationId xmlns:p14="http://schemas.microsoft.com/office/powerpoint/2010/main" val="11208421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343400"/>
            <a:ext cx="5486400" cy="4114800"/>
          </a:xfrm>
          <a:prstGeom prst="rect">
            <a:avLst/>
          </a:prstGeom>
        </p:spPr>
        <p:txBody>
          <a:bodyPr/>
          <a:lstStyle/>
          <a:p>
            <a:endParaRPr lang="en-US" dirty="0"/>
          </a:p>
        </p:txBody>
      </p:sp>
    </p:spTree>
    <p:extLst>
      <p:ext uri="{BB962C8B-B14F-4D97-AF65-F5344CB8AC3E}">
        <p14:creationId xmlns:p14="http://schemas.microsoft.com/office/powerpoint/2010/main" val="15887777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before we go</a:t>
            </a:r>
            <a:r>
              <a:rPr lang="en-US" baseline="0" dirty="0" smtClean="0"/>
              <a:t> any further, we need to set ourselves up with a hosted chef account.  Some of you may have done this in the past – but we’ll figure that out when we get there.  So, every go to this website (I will paste it into the chat for you)</a:t>
            </a:r>
          </a:p>
          <a:p>
            <a:endParaRPr lang="en-US" baseline="0" dirty="0" smtClean="0"/>
          </a:p>
          <a:p>
            <a:r>
              <a:rPr lang="en-US" baseline="0" dirty="0" smtClean="0"/>
              <a:t>[WALK THROUGH THE STEPS OF SETTING UP HOSTED CHEF]</a:t>
            </a:r>
          </a:p>
          <a:p>
            <a:endParaRPr lang="en-US" baseline="0" dirty="0" smtClean="0"/>
          </a:p>
          <a:p>
            <a:r>
              <a:rPr lang="en-US" baseline="0" dirty="0" smtClean="0"/>
              <a:t>[Depending on how long this takes, we may break afterwards]</a:t>
            </a:r>
            <a:endParaRPr lang="en-US" dirty="0"/>
          </a:p>
        </p:txBody>
      </p:sp>
    </p:spTree>
    <p:extLst>
      <p:ext uri="{BB962C8B-B14F-4D97-AF65-F5344CB8AC3E}">
        <p14:creationId xmlns:p14="http://schemas.microsoft.com/office/powerpoint/2010/main" val="129606270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knife is a command-line tool that allows us to request and send information to the Chef Server. </a:t>
            </a:r>
          </a:p>
          <a:p>
            <a:endParaRPr lang="en-US" dirty="0" smtClean="0"/>
          </a:p>
          <a:p>
            <a:r>
              <a:rPr lang="en-US" dirty="0" smtClean="0"/>
              <a:t>knife helps users </a:t>
            </a:r>
            <a:r>
              <a:rPr lang="en-US" dirty="0" err="1" smtClean="0"/>
              <a:t>mana</a:t>
            </a:r>
            <a:r>
              <a:rPr lang="en-US" baseline="0" dirty="0" err="1" smtClean="0"/>
              <a:t>n</a:t>
            </a:r>
            <a:r>
              <a:rPr lang="en-US" dirty="0" err="1" smtClean="0"/>
              <a:t>odes</a:t>
            </a:r>
            <a:r>
              <a:rPr lang="en-US" dirty="0" smtClean="0"/>
              <a:t>; cookbooks;</a:t>
            </a:r>
            <a:r>
              <a:rPr lang="en-US" baseline="0" dirty="0" smtClean="0"/>
              <a:t> roles; environments; and more. </a:t>
            </a:r>
            <a:r>
              <a:rPr lang="en-US" dirty="0" smtClean="0"/>
              <a:t>knife does</a:t>
            </a:r>
            <a:r>
              <a:rPr lang="en-US" baseline="0" dirty="0" smtClean="0"/>
              <a:t> this through a series of sub-commands</a:t>
            </a:r>
            <a:r>
              <a:rPr lang="en-US" dirty="0" smtClean="0"/>
              <a:t>.</a:t>
            </a:r>
          </a:p>
          <a:p>
            <a:endParaRPr lang="en-US" dirty="0" smtClean="0"/>
          </a:p>
          <a:p>
            <a:endParaRPr lang="en-US" dirty="0" smtClean="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8B263312-38AA-4E1E-B2B5-0F8F122B24FE}" type="slidenum">
              <a:rPr lang="en-US" smtClean="0"/>
              <a:pPr/>
              <a:t>25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a:xfrm>
            <a:off x="0" y="8685213"/>
            <a:ext cx="2971800" cy="457200"/>
          </a:xfrm>
          <a:prstGeom prst="rect">
            <a:avLst/>
          </a:prstGeom>
        </p:spPr>
        <p:txBody>
          <a:bodyPr/>
          <a:lstStyle/>
          <a:p>
            <a:endParaRPr lang="en-US" sz="900" dirty="0" smtClean="0">
              <a:solidFill>
                <a:srgbClr val="000000"/>
              </a:solidFill>
            </a:endParaRPr>
          </a:p>
        </p:txBody>
      </p:sp>
    </p:spTree>
    <p:extLst>
      <p:ext uri="{BB962C8B-B14F-4D97-AF65-F5344CB8AC3E}">
        <p14:creationId xmlns:p14="http://schemas.microsoft.com/office/powerpoint/2010/main" val="80300243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can look at all the commands with 'knife –help'.</a:t>
            </a:r>
          </a:p>
          <a:p>
            <a:endParaRPr lang="en-US" dirty="0" smtClean="0"/>
          </a:p>
          <a:p>
            <a:r>
              <a:rPr lang="en-US" dirty="0" smtClean="0"/>
              <a:t>This will display all the sub-commands available. In your case you want to verify that the client list contains a single entry so you need to look for help for the specific command 'knife client --help'.</a:t>
            </a:r>
          </a:p>
          <a:p>
            <a:endParaRPr lang="en-US" dirty="0" smtClean="0"/>
          </a:p>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8B263312-38AA-4E1E-B2B5-0F8F122B24FE}" type="slidenum">
              <a:rPr lang="en-US" smtClean="0"/>
              <a:pPr/>
              <a:t>26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a:xfrm>
            <a:off x="0" y="8685213"/>
            <a:ext cx="2971800" cy="457200"/>
          </a:xfrm>
          <a:prstGeom prst="rect">
            <a:avLst/>
          </a:prstGeom>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9222973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will give us an even smaller subset of the commands related specifically to asking the Chef Server about client information. A general command is the list command which will output all the clients that the Chef Server currently maintains.</a:t>
            </a: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8B263312-38AA-4E1E-B2B5-0F8F122B24FE}" type="slidenum">
              <a:rPr lang="en-US" smtClean="0"/>
              <a:pPr/>
              <a:t>27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a:xfrm>
            <a:off x="0" y="8685213"/>
            <a:ext cx="2971800" cy="457200"/>
          </a:xfrm>
          <a:prstGeom prst="rect">
            <a:avLst/>
          </a:prstGeom>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0783920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your Chef Server account there should be a single client that is the organization name:</a:t>
            </a:r>
            <a:r>
              <a:rPr lang="en-US" baseline="0" dirty="0" smtClean="0"/>
              <a:t> </a:t>
            </a:r>
            <a:r>
              <a:rPr lang="en-US" dirty="0" smtClean="0"/>
              <a:t>validator. This is a special key that has access to the Chef Server. The important thing is that the result does not contain an error with the configuration or authenticating with the Chef Server. </a:t>
            </a:r>
          </a:p>
          <a:p>
            <a:endParaRPr lang="en-US" dirty="0" smtClean="0"/>
          </a:p>
          <a:p>
            <a:r>
              <a:rPr lang="en-US" dirty="0" smtClean="0"/>
              <a:t>If you receive</a:t>
            </a:r>
            <a:r>
              <a:rPr lang="en-US" baseline="0" dirty="0" smtClean="0"/>
              <a:t> an error ensure that you: </a:t>
            </a:r>
            <a:r>
              <a:rPr lang="en-US" dirty="0" smtClean="0"/>
              <a:t>typed the command correctly; executed the command within the chef repository directory;</a:t>
            </a:r>
            <a:r>
              <a:rPr lang="en-US" baseline="0" dirty="0" smtClean="0"/>
              <a:t> </a:t>
            </a:r>
            <a:r>
              <a:rPr lang="en-US" dirty="0" smtClean="0"/>
              <a:t>are connected to the internet</a:t>
            </a:r>
            <a:r>
              <a:rPr lang="en-US" baseline="0" dirty="0" smtClean="0"/>
              <a:t> and not </a:t>
            </a:r>
            <a:r>
              <a:rPr lang="en-US" dirty="0" smtClean="0"/>
              <a:t>blocking</a:t>
            </a:r>
            <a:r>
              <a:rPr lang="en-US" baseline="0" dirty="0" smtClean="0"/>
              <a:t> </a:t>
            </a:r>
            <a:r>
              <a:rPr lang="en-US" baseline="0" dirty="0" err="1" smtClean="0"/>
              <a:t>ssl</a:t>
            </a:r>
            <a:r>
              <a:rPr lang="en-US" baseline="0" dirty="0" smtClean="0"/>
              <a:t> connections from </a:t>
            </a:r>
            <a:r>
              <a:rPr lang="en-US" dirty="0" smtClean="0"/>
              <a:t>your own system's proxy servers or virtual</a:t>
            </a:r>
            <a:r>
              <a:rPr lang="en-US" baseline="0" dirty="0" smtClean="0"/>
              <a:t> private networks; and </a:t>
            </a:r>
            <a:r>
              <a:rPr lang="en-US" dirty="0" smtClean="0"/>
              <a:t>have</a:t>
            </a:r>
            <a:r>
              <a:rPr lang="en-US" baseline="0" dirty="0" smtClean="0"/>
              <a:t> </a:t>
            </a:r>
            <a:r>
              <a:rPr lang="en-US" dirty="0" smtClean="0"/>
              <a:t>a .chef directory,</a:t>
            </a:r>
            <a:r>
              <a:rPr lang="en-US" baseline="0" dirty="0" smtClean="0"/>
              <a:t> within the chef repository, </a:t>
            </a:r>
            <a:r>
              <a:rPr lang="en-US" dirty="0" smtClean="0"/>
              <a:t>which contains the knife configuration</a:t>
            </a:r>
            <a:r>
              <a:rPr lang="en-US" baseline="0" dirty="0" smtClean="0"/>
              <a:t> file (</a:t>
            </a:r>
            <a:r>
              <a:rPr lang="en-US" baseline="0" dirty="0" err="1" smtClean="0"/>
              <a:t>knife.rb</a:t>
            </a:r>
            <a:r>
              <a:rPr lang="en-US" baseline="0" dirty="0" smtClean="0"/>
              <a:t>), personal key, and organizational key.</a:t>
            </a:r>
            <a:endParaRPr lang="en-US" dirty="0" smtClean="0"/>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8B263312-38AA-4E1E-B2B5-0F8F122B24FE}" type="slidenum">
              <a:rPr lang="en-US" smtClean="0"/>
              <a:pPr/>
              <a:t>28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a:xfrm>
            <a:off x="0" y="8685213"/>
            <a:ext cx="2971800" cy="457200"/>
          </a:xfrm>
          <a:prstGeom prst="rect">
            <a:avLst/>
          </a:prstGeom>
        </p:spPr>
        <p:txBody>
          <a:bodyPr/>
          <a:lstStyle/>
          <a:p>
            <a:endParaRPr lang="en-US" sz="900" dirty="0" smtClean="0">
              <a:solidFill>
                <a:srgbClr val="000000"/>
              </a:solidFill>
            </a:endParaRPr>
          </a:p>
        </p:txBody>
      </p:sp>
    </p:spTree>
    <p:extLst>
      <p:ext uri="{BB962C8B-B14F-4D97-AF65-F5344CB8AC3E}">
        <p14:creationId xmlns:p14="http://schemas.microsoft.com/office/powerpoint/2010/main" val="422524838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343400"/>
            <a:ext cx="5486400" cy="4114800"/>
          </a:xfrm>
          <a:prstGeom prst="rect">
            <a:avLst/>
          </a:prstGeom>
        </p:spPr>
        <p:txBody>
          <a:bodyPr/>
          <a:lstStyle/>
          <a:p>
            <a:r>
              <a:rPr lang="en-US" dirty="0" smtClean="0"/>
              <a:t>Okay,</a:t>
            </a:r>
            <a:r>
              <a:rPr lang="en-US" baseline="0" dirty="0" smtClean="0"/>
              <a:t> so now that we have our hosted Chef account and with that an actual chef server, we need to start building our infrastructure.  The first thing we want to do is open up a command line tool – like </a:t>
            </a:r>
            <a:r>
              <a:rPr lang="en-US" baseline="0" dirty="0" err="1" smtClean="0"/>
              <a:t>iterm</a:t>
            </a:r>
            <a:r>
              <a:rPr lang="en-US" baseline="0" dirty="0" smtClean="0"/>
              <a:t>.  Does everyone know what I mean by this?  </a:t>
            </a:r>
            <a:endParaRPr lang="en-US" dirty="0"/>
          </a:p>
        </p:txBody>
      </p:sp>
    </p:spTree>
    <p:extLst>
      <p:ext uri="{BB962C8B-B14F-4D97-AF65-F5344CB8AC3E}">
        <p14:creationId xmlns:p14="http://schemas.microsoft.com/office/powerpoint/2010/main" val="15887777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a:t>
            </a:r>
            <a:r>
              <a:rPr lang="en-US" baseline="0" dirty="0" smtClean="0"/>
              <a:t> many of you have had to answer that dreaded question:  What is Chef?  </a:t>
            </a:r>
          </a:p>
          <a:p>
            <a:endParaRPr lang="en-US" baseline="0" dirty="0" smtClean="0"/>
          </a:p>
          <a:p>
            <a:r>
              <a:rPr lang="en-US" baseline="0" dirty="0" smtClean="0"/>
              <a:t>How many of you have been asked if we are a culinary arts organization?</a:t>
            </a:r>
          </a:p>
          <a:p>
            <a:endParaRPr lang="en-US" baseline="0" dirty="0" smtClean="0"/>
          </a:p>
          <a:p>
            <a:r>
              <a:rPr lang="en-US" baseline="0" dirty="0" smtClean="0"/>
              <a:t>How do you explain it to your in-laws?</a:t>
            </a:r>
          </a:p>
          <a:p>
            <a:endParaRPr lang="en-US" baseline="0" dirty="0" smtClean="0"/>
          </a:p>
          <a:p>
            <a:endParaRPr lang="en-US" dirty="0"/>
          </a:p>
        </p:txBody>
      </p:sp>
    </p:spTree>
    <p:extLst>
      <p:ext uri="{BB962C8B-B14F-4D97-AF65-F5344CB8AC3E}">
        <p14:creationId xmlns:p14="http://schemas.microsoft.com/office/powerpoint/2010/main" val="304757433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example, I work in a</a:t>
            </a:r>
            <a:r>
              <a:rPr lang="en-US" baseline="0" dirty="0" smtClean="0"/>
              <a:t> bash shell</a:t>
            </a:r>
            <a:r>
              <a:rPr lang="en-US" dirty="0" smtClean="0"/>
              <a:t>.  I imagine many of you know where this is.  If not, just let me know.</a:t>
            </a:r>
            <a:endParaRPr lang="en-US" dirty="0"/>
          </a:p>
        </p:txBody>
      </p:sp>
    </p:spTree>
    <p:extLst>
      <p:ext uri="{BB962C8B-B14F-4D97-AF65-F5344CB8AC3E}">
        <p14:creationId xmlns:p14="http://schemas.microsoft.com/office/powerpoint/2010/main" val="11263709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a:t>
            </a:r>
            <a:r>
              <a:rPr lang="en-US" baseline="0" dirty="0" smtClean="0"/>
              <a:t> we’re using Linux here, and in Linux we are going to create some directories and just get some housekeeping done.</a:t>
            </a:r>
          </a:p>
          <a:p>
            <a:endParaRPr lang="en-US" baseline="0" dirty="0" smtClean="0"/>
          </a:p>
          <a:p>
            <a:r>
              <a:rPr lang="en-US" baseline="0" dirty="0" smtClean="0"/>
              <a:t>For this class, create a directory entitled chef-repo.  you’ll use the command </a:t>
            </a:r>
            <a:r>
              <a:rPr lang="en-US" baseline="0" dirty="0" err="1" smtClean="0"/>
              <a:t>mkdir</a:t>
            </a:r>
            <a:r>
              <a:rPr lang="en-US" baseline="0" dirty="0" smtClean="0"/>
              <a:t> to make the directory.  You will be working in this directory from here forward.</a:t>
            </a:r>
          </a:p>
          <a:p>
            <a:endParaRPr lang="en-US" baseline="0" dirty="0" smtClean="0"/>
          </a:p>
          <a:p>
            <a:r>
              <a:rPr lang="en-US" baseline="0" dirty="0" smtClean="0"/>
              <a:t>After you create the directory, you’ll need to move into that directory.  We do this with the command cd (change directory) and the name of the directory.</a:t>
            </a:r>
          </a:p>
          <a:p>
            <a:endParaRPr lang="en-US" baseline="0" dirty="0" smtClean="0"/>
          </a:p>
          <a:p>
            <a:r>
              <a:rPr lang="en-US" baseline="0" dirty="0" smtClean="0"/>
              <a:t>Now, let’s make a subdirectory in chef-repo called cookbooks.  Chef requires that all cookbooks be kept in a cookbooks directory.  Let’s go ahead and cd into the cookbooks directory.</a:t>
            </a:r>
          </a:p>
          <a:p>
            <a:endParaRPr lang="en-US" baseline="0" dirty="0" smtClean="0"/>
          </a:p>
          <a:p>
            <a:r>
              <a:rPr lang="en-US" baseline="0" dirty="0" smtClean="0"/>
              <a:t>Now, we are ready to start cooking!</a:t>
            </a:r>
          </a:p>
          <a:p>
            <a:endParaRPr lang="en-US" baseline="0" dirty="0" smtClean="0"/>
          </a:p>
          <a:p>
            <a:endParaRPr lang="en-US" dirty="0" smtClean="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8B263312-38AA-4E1E-B2B5-0F8F122B24FE}" type="slidenum">
              <a:rPr lang="en-US" smtClean="0"/>
              <a:pPr/>
              <a:t>32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a:xfrm>
            <a:off x="0" y="8685213"/>
            <a:ext cx="2971800" cy="457200"/>
          </a:xfrm>
          <a:prstGeom prst="rect">
            <a:avLst/>
          </a:prstGeom>
        </p:spPr>
        <p:txBody>
          <a:bodyPr/>
          <a:lstStyle/>
          <a:p>
            <a:endParaRPr lang="en-US" sz="900" dirty="0" smtClean="0">
              <a:solidFill>
                <a:srgbClr val="000000"/>
              </a:solidFill>
            </a:endParaRPr>
          </a:p>
        </p:txBody>
      </p:sp>
    </p:spTree>
    <p:extLst>
      <p:ext uri="{BB962C8B-B14F-4D97-AF65-F5344CB8AC3E}">
        <p14:creationId xmlns:p14="http://schemas.microsoft.com/office/powerpoint/2010/main" val="362867867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Now that we have place for our cookbooks to live, let’s go ahead and create a cookbook we can use to manage a web server.</a:t>
            </a: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8B263312-38AA-4E1E-B2B5-0F8F122B24FE}" type="slidenum">
              <a:rPr lang="en-US" smtClean="0"/>
              <a:pPr/>
              <a:t>33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a:xfrm>
            <a:off x="0" y="8685213"/>
            <a:ext cx="2971800" cy="457200"/>
          </a:xfrm>
          <a:prstGeom prst="rect">
            <a:avLst/>
          </a:prstGeom>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4607367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To do this, we are going to use an executable program called chef.  This is a “lower case” chef – which is different from our company/product.  </a:t>
            </a:r>
          </a:p>
          <a:p>
            <a:endParaRPr lang="en-US" baseline="0"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b="0" dirty="0" smtClean="0"/>
              <a:t>So, in our term</a:t>
            </a:r>
            <a:r>
              <a:rPr lang="en-US" b="0" baseline="0" dirty="0" smtClean="0"/>
              <a:t> window, we can use chef on the command line to do number of things. </a:t>
            </a:r>
          </a:p>
          <a:p>
            <a:endParaRPr lang="en-US" baseline="0" dirty="0" smtClean="0"/>
          </a:p>
          <a:p>
            <a:endParaRPr lang="en-US" baseline="0" dirty="0" smtClean="0"/>
          </a:p>
          <a:p>
            <a:endParaRPr lang="en-US" baseline="0" dirty="0" smtClean="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8B263312-38AA-4E1E-B2B5-0F8F122B24FE}" type="slidenum">
              <a:rPr lang="en-US" smtClean="0"/>
              <a:pPr/>
              <a:t>34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a:xfrm>
            <a:off x="0" y="8685213"/>
            <a:ext cx="2971800" cy="457200"/>
          </a:xfrm>
          <a:prstGeom prst="rect">
            <a:avLst/>
          </a:prstGeom>
        </p:spPr>
        <p:txBody>
          <a:bodyPr/>
          <a:lstStyle/>
          <a:p>
            <a:endParaRPr lang="en-US" sz="900" dirty="0" smtClean="0">
              <a:solidFill>
                <a:srgbClr val="000000"/>
              </a:solidFill>
            </a:endParaRPr>
          </a:p>
        </p:txBody>
      </p:sp>
    </p:spTree>
    <p:extLst>
      <p:ext uri="{BB962C8B-B14F-4D97-AF65-F5344CB8AC3E}">
        <p14:creationId xmlns:p14="http://schemas.microsoft.com/office/powerpoint/2010/main" val="89471601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baseline="0" dirty="0" smtClean="0"/>
              <a:t>One thing that’s really cool about Chef is that help is always available to our users.  For example, on this screen you see that we’ve entered chef –help.  What I typically tell my students is that these commands are like building blocks.  When we use the –help, it provides us with a list of subcommands that can be appended onto the first command we enter to perform specific functions.</a:t>
            </a:r>
          </a:p>
          <a:p>
            <a:endParaRPr lang="en-US" b="0" baseline="0" dirty="0" smtClean="0"/>
          </a:p>
          <a:p>
            <a:r>
              <a:rPr lang="en-US" b="0" baseline="0" dirty="0" smtClean="0"/>
              <a:t>For example, if we look at the results here, we see that if we append generate to the chef command, we can generate a number of things.</a:t>
            </a:r>
            <a:endParaRPr lang="en-US" dirty="0" smtClean="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8B263312-38AA-4E1E-B2B5-0F8F122B24FE}" type="slidenum">
              <a:rPr lang="en-US" smtClean="0"/>
              <a:pPr/>
              <a:t>35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a:xfrm>
            <a:off x="0" y="8685213"/>
            <a:ext cx="2971800" cy="457200"/>
          </a:xfrm>
          <a:prstGeom prst="rect">
            <a:avLst/>
          </a:prstGeom>
        </p:spPr>
        <p:txBody>
          <a:bodyPr/>
          <a:lstStyle/>
          <a:p>
            <a:endParaRPr lang="en-US" sz="900" dirty="0" smtClean="0">
              <a:solidFill>
                <a:srgbClr val="000000"/>
              </a:solidFill>
            </a:endParaRPr>
          </a:p>
        </p:txBody>
      </p:sp>
    </p:spTree>
    <p:extLst>
      <p:ext uri="{BB962C8B-B14F-4D97-AF65-F5344CB8AC3E}">
        <p14:creationId xmlns:p14="http://schemas.microsoft.com/office/powerpoint/2010/main" val="136178138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Let's examine the '</a:t>
            </a:r>
            <a:r>
              <a:rPr lang="en-US" b="0" dirty="0" smtClean="0">
                <a:latin typeface="Courier New" panose="02070309020205020404" pitchFamily="49" charset="0"/>
              </a:rPr>
              <a:t>chef generate' </a:t>
            </a:r>
            <a:r>
              <a:rPr lang="en-US" dirty="0" smtClean="0"/>
              <a:t>command. We can</a:t>
            </a:r>
            <a:r>
              <a:rPr lang="en-US" baseline="0" dirty="0" smtClean="0"/>
              <a:t> </a:t>
            </a:r>
            <a:r>
              <a:rPr lang="en-US" dirty="0" smtClean="0"/>
              <a:t>see that the command is capable of generating a large number of different things for us. It looks like if we want to generate a cookbook we're going to need to use 'chef generate cookbook'.</a:t>
            </a:r>
          </a:p>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8B263312-38AA-4E1E-B2B5-0F8F122B24FE}" type="slidenum">
              <a:rPr lang="en-US" smtClean="0"/>
              <a:pPr/>
              <a:t>36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a:xfrm>
            <a:off x="0" y="8685213"/>
            <a:ext cx="2971800" cy="457200"/>
          </a:xfrm>
          <a:prstGeom prst="rect">
            <a:avLst/>
          </a:prstGeom>
        </p:spPr>
        <p:txBody>
          <a:bodyPr/>
          <a:lstStyle/>
          <a:p>
            <a:endParaRPr lang="en-US" sz="900" dirty="0" smtClean="0">
              <a:solidFill>
                <a:srgbClr val="000000"/>
              </a:solidFill>
            </a:endParaRPr>
          </a:p>
        </p:txBody>
      </p:sp>
    </p:spTree>
    <p:extLst>
      <p:ext uri="{BB962C8B-B14F-4D97-AF65-F5344CB8AC3E}">
        <p14:creationId xmlns:p14="http://schemas.microsoft.com/office/powerpoint/2010/main" val="339975105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ask the 'chef generate cookbook' command for help to see how it is used.</a:t>
            </a:r>
          </a:p>
          <a:p>
            <a:endParaRPr lang="en-US" dirty="0" smtClean="0"/>
          </a:p>
          <a:p>
            <a:r>
              <a:rPr lang="en-US" dirty="0" smtClean="0"/>
              <a:t>To generate a cookbook, all we have to do is provide it with a name.</a:t>
            </a:r>
          </a:p>
          <a:p>
            <a:endParaRPr lang="en-US" dirty="0" smtClean="0"/>
          </a:p>
          <a:p>
            <a:r>
              <a:rPr lang="en-US" baseline="0" dirty="0" smtClean="0"/>
              <a:t>T</a:t>
            </a:r>
            <a:r>
              <a:rPr lang="en-US" dirty="0" smtClean="0"/>
              <a:t>here are two hard things in Computer Science and one of those is giving something a name.</a:t>
            </a:r>
          </a:p>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8B263312-38AA-4E1E-B2B5-0F8F122B24FE}" type="slidenum">
              <a:rPr lang="en-US" smtClean="0"/>
              <a:pPr/>
              <a:t>37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a:xfrm>
            <a:off x="0" y="8685213"/>
            <a:ext cx="2971800" cy="457200"/>
          </a:xfrm>
          <a:prstGeom prst="rect">
            <a:avLst/>
          </a:prstGeom>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5511814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have you covered. Call the cookbook </a:t>
            </a:r>
            <a:r>
              <a:rPr lang="en-US" i="1" dirty="0" smtClean="0"/>
              <a:t>apache</a:t>
            </a:r>
            <a:r>
              <a:rPr lang="en-US" dirty="0" smtClean="0"/>
              <a:t>. That's a generic enough name.</a:t>
            </a:r>
          </a:p>
          <a:p>
            <a:endParaRPr lang="en-US" dirty="0" smtClean="0"/>
          </a:p>
          <a:p>
            <a:r>
              <a:rPr lang="en-US" dirty="0" smtClean="0"/>
              <a:t>We want you to use </a:t>
            </a:r>
            <a:r>
              <a:rPr lang="en-US" b="0" dirty="0" smtClean="0"/>
              <a:t>'</a:t>
            </a:r>
            <a:r>
              <a:rPr lang="en-US" b="0" dirty="0" smtClean="0">
                <a:latin typeface="Courier New" panose="02070309020205020404" pitchFamily="49" charset="0"/>
              </a:rPr>
              <a:t>chef generate' </a:t>
            </a:r>
            <a:r>
              <a:rPr lang="en-US" dirty="0" smtClean="0"/>
              <a:t>to generate a cookbook named </a:t>
            </a:r>
            <a:r>
              <a:rPr lang="en-US" i="1" dirty="0" smtClean="0"/>
              <a:t>apache</a:t>
            </a:r>
            <a:r>
              <a:rPr lang="en-US" dirty="0" smtClean="0"/>
              <a:t>.</a:t>
            </a: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8B263312-38AA-4E1E-B2B5-0F8F122B24FE}" type="slidenum">
              <a:rPr lang="en-US" smtClean="0"/>
              <a:pPr/>
              <a:t>38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a:xfrm>
            <a:off x="0" y="8685213"/>
            <a:ext cx="2971800" cy="457200"/>
          </a:xfrm>
          <a:prstGeom prst="rect">
            <a:avLst/>
          </a:prstGeom>
        </p:spPr>
        <p:txBody>
          <a:bodyPr/>
          <a:lstStyle/>
          <a:p>
            <a:endParaRPr lang="en-US" sz="900" dirty="0" smtClean="0">
              <a:solidFill>
                <a:srgbClr val="000000"/>
              </a:solidFill>
            </a:endParaRPr>
          </a:p>
        </p:txBody>
      </p:sp>
    </p:spTree>
    <p:extLst>
      <p:ext uri="{BB962C8B-B14F-4D97-AF65-F5344CB8AC3E}">
        <p14:creationId xmlns:p14="http://schemas.microsoft.com/office/powerpoint/2010/main" val="300801263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INSTRUCTOR NOTE:  Because we haven’t done some of the first day exercises,</a:t>
            </a:r>
            <a:r>
              <a:rPr lang="en-US" baseline="0" dirty="0" smtClean="0"/>
              <a:t> our students will not have the tree command.  Do the tree stuff as a demo and explain to them what you are doing.</a:t>
            </a:r>
            <a:endParaRPr lang="en-US" dirty="0" smtClean="0"/>
          </a:p>
          <a:p>
            <a:endParaRPr lang="en-US" dirty="0" smtClean="0"/>
          </a:p>
          <a:p>
            <a:r>
              <a:rPr lang="en-US" dirty="0" smtClean="0"/>
              <a:t>Aren't you curious what's inside it? </a:t>
            </a:r>
          </a:p>
          <a:p>
            <a:endParaRPr lang="en-US" dirty="0" smtClean="0"/>
          </a:p>
          <a:p>
            <a:r>
              <a:rPr lang="en-US" dirty="0" smtClean="0"/>
              <a:t>Let's take a look with the help of the '</a:t>
            </a:r>
            <a:r>
              <a:rPr lang="en-US" b="1" dirty="0" smtClean="0">
                <a:latin typeface="Courier New" panose="02070309020205020404" pitchFamily="49" charset="0"/>
              </a:rPr>
              <a:t>tree'</a:t>
            </a:r>
            <a:r>
              <a:rPr lang="en-US" dirty="0" smtClean="0"/>
              <a:t> command. If we provide '</a:t>
            </a:r>
            <a:r>
              <a:rPr lang="en-US" b="1" dirty="0" smtClean="0">
                <a:latin typeface="Courier New" panose="02070309020205020404" pitchFamily="49" charset="0"/>
              </a:rPr>
              <a:t>tree'</a:t>
            </a:r>
            <a:r>
              <a:rPr lang="en-US" dirty="0" smtClean="0"/>
              <a:t> with a path we will see all the visible files in the specified directory.  [note they haven’t installed this yet]</a:t>
            </a:r>
          </a:p>
          <a:p>
            <a:endParaRPr lang="en-US" dirty="0" smtClean="0"/>
          </a:p>
          <a:p>
            <a:r>
              <a:rPr lang="en-US" dirty="0" smtClean="0"/>
              <a:t>So the chef cookbook generator created an outline of a cookbook with a number of default files and folders. The first one we'll focus on is the README.</a:t>
            </a:r>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8B263312-38AA-4E1E-B2B5-0F8F122B24FE}" type="slidenum">
              <a:rPr lang="en-US" smtClean="0"/>
              <a:pPr/>
              <a:t>39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a:xfrm>
            <a:off x="0" y="8685213"/>
            <a:ext cx="2971800" cy="457200"/>
          </a:xfrm>
          <a:prstGeom prst="rect">
            <a:avLst/>
          </a:prstGeom>
        </p:spPr>
        <p:txBody>
          <a:bodyPr/>
          <a:lstStyle/>
          <a:p>
            <a:endParaRPr lang="en-US" sz="900" dirty="0" smtClean="0">
              <a:solidFill>
                <a:srgbClr val="000000"/>
              </a:solidFill>
            </a:endParaRPr>
          </a:p>
        </p:txBody>
      </p:sp>
    </p:spTree>
    <p:extLst>
      <p:ext uri="{BB962C8B-B14F-4D97-AF65-F5344CB8AC3E}">
        <p14:creationId xmlns:p14="http://schemas.microsoft.com/office/powerpoint/2010/main" val="9204121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 cookbooks that </a:t>
            </a:r>
            <a:r>
              <a:rPr lang="en-US" b="0" dirty="0" smtClean="0"/>
              <a:t>'chef' </a:t>
            </a:r>
            <a:r>
              <a:rPr lang="en-US" dirty="0" smtClean="0"/>
              <a:t>will generate for you will include a default README file. The extension </a:t>
            </a:r>
            <a:r>
              <a:rPr lang="en-US" b="0" i="0" dirty="0" smtClean="0">
                <a:latin typeface="Courier New" panose="02070309020205020404" pitchFamily="49" charset="0"/>
              </a:rPr>
              <a:t>.md </a:t>
            </a:r>
            <a:r>
              <a:rPr lang="en-US" dirty="0" smtClean="0"/>
              <a:t>means that the file is a markdown file. </a:t>
            </a:r>
          </a:p>
          <a:p>
            <a:endParaRPr lang="en-US" dirty="0" smtClean="0"/>
          </a:p>
          <a:p>
            <a:r>
              <a:rPr lang="en-US" dirty="0" smtClean="0"/>
              <a:t>Markdown files are text documents that use various punctuation characters to provide formatting. They are meant to be easily readable by humans and can be easily be rendered as HTML or other formats by computers.</a:t>
            </a:r>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8B263312-38AA-4E1E-B2B5-0F8F122B24FE}" type="slidenum">
              <a:rPr lang="en-US" smtClean="0"/>
              <a:pPr/>
              <a:t>40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a:xfrm>
            <a:off x="0" y="8685213"/>
            <a:ext cx="2971800" cy="457200"/>
          </a:xfrm>
          <a:prstGeom prst="rect">
            <a:avLst/>
          </a:prstGeom>
        </p:spPr>
        <p:txBody>
          <a:bodyPr/>
          <a:lstStyle/>
          <a:p>
            <a:endParaRPr lang="en-US" sz="900" dirty="0" smtClean="0">
              <a:solidFill>
                <a:srgbClr val="000000"/>
              </a:solidFill>
            </a:endParaRPr>
          </a:p>
        </p:txBody>
      </p:sp>
    </p:spTree>
    <p:extLst>
      <p:ext uri="{BB962C8B-B14F-4D97-AF65-F5344CB8AC3E}">
        <p14:creationId xmlns:p14="http://schemas.microsoft.com/office/powerpoint/2010/main" val="19437069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Click At the</a:t>
            </a:r>
            <a:r>
              <a:rPr lang="en-US" baseline="0" dirty="0" smtClean="0"/>
              <a:t> core of what we do is something called DevOps.</a:t>
            </a:r>
          </a:p>
          <a:p>
            <a:endParaRPr lang="en-US" baseline="0" dirty="0" smtClean="0"/>
          </a:p>
          <a:p>
            <a:r>
              <a:rPr lang="en-US" baseline="0" dirty="0" smtClean="0"/>
              <a:t>DevOps is a term we hear a lot here at Chef.  Everyone talks about it.  Adam Jacobs gave a key note address on the topic at ChefConf a while back. </a:t>
            </a:r>
          </a:p>
          <a:p>
            <a:endParaRPr lang="en-US" baseline="0" dirty="0" smtClean="0"/>
          </a:p>
          <a:p>
            <a:r>
              <a:rPr lang="en-US" baseline="0" dirty="0" smtClean="0"/>
              <a:t>I don’t know about you all, but I turn to almighty Google when I’m not sure what something means.  I actually check the Internet before I ask a live person.  </a:t>
            </a:r>
          </a:p>
          <a:p>
            <a:endParaRPr lang="en-US" baseline="0" dirty="0" smtClean="0"/>
          </a:p>
          <a:p>
            <a:r>
              <a:rPr lang="en-US" baseline="0" dirty="0" smtClean="0"/>
              <a:t>And when I do, I am confronted by every infographic possible.  Like this Venn diagram.  [CLICK] Or this infinity thing. [CLICK TILL YOU GET TO THE OMG] And so on and so on and so on!</a:t>
            </a:r>
          </a:p>
          <a:p>
            <a:endParaRPr lang="en-US" baseline="0" dirty="0" smtClean="0"/>
          </a:p>
          <a:p>
            <a:r>
              <a:rPr lang="en-US" baseline="0" dirty="0" smtClean="0"/>
              <a:t>And in the end, I think I am more confused about DevOps than when I started.</a:t>
            </a:r>
          </a:p>
          <a:p>
            <a:endParaRPr lang="en-US" baseline="0" dirty="0" smtClean="0"/>
          </a:p>
          <a:p>
            <a:endParaRPr lang="en-US" dirty="0"/>
          </a:p>
        </p:txBody>
      </p:sp>
    </p:spTree>
    <p:extLst>
      <p:ext uri="{BB962C8B-B14F-4D97-AF65-F5344CB8AC3E}">
        <p14:creationId xmlns:p14="http://schemas.microsoft.com/office/powerpoint/2010/main" val="106278765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cookbook also has a metadata file.</a:t>
            </a:r>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8B263312-38AA-4E1E-B2B5-0F8F122B24FE}" type="slidenum">
              <a:rPr lang="en-US" smtClean="0"/>
              <a:pPr/>
              <a:t>41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a:xfrm>
            <a:off x="0" y="8685213"/>
            <a:ext cx="2971800" cy="457200"/>
          </a:xfrm>
          <a:prstGeom prst="rect">
            <a:avLst/>
          </a:prstGeom>
        </p:spPr>
        <p:txBody>
          <a:bodyPr/>
          <a:lstStyle/>
          <a:p>
            <a:endParaRPr lang="en-US" sz="900" dirty="0" smtClean="0">
              <a:solidFill>
                <a:srgbClr val="000000"/>
              </a:solidFill>
            </a:endParaRPr>
          </a:p>
        </p:txBody>
      </p:sp>
    </p:spTree>
    <p:extLst>
      <p:ext uri="{BB962C8B-B14F-4D97-AF65-F5344CB8AC3E}">
        <p14:creationId xmlns:p14="http://schemas.microsoft.com/office/powerpoint/2010/main" val="363517568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a ruby file that contains its own domain specific language (DSL) for describing the details about the cookbook.</a:t>
            </a:r>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8B263312-38AA-4E1E-B2B5-0F8F122B24FE}" type="slidenum">
              <a:rPr lang="en-US" smtClean="0"/>
              <a:pPr/>
              <a:t>42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a:xfrm>
            <a:off x="0" y="8685213"/>
            <a:ext cx="2971800" cy="457200"/>
          </a:xfrm>
          <a:prstGeom prst="rect">
            <a:avLst/>
          </a:prstGeom>
        </p:spPr>
        <p:txBody>
          <a:bodyPr/>
          <a:lstStyle/>
          <a:p>
            <a:endParaRPr lang="en-US" sz="900" dirty="0" smtClean="0">
              <a:solidFill>
                <a:srgbClr val="000000"/>
              </a:solidFill>
            </a:endParaRPr>
          </a:p>
        </p:txBody>
      </p:sp>
    </p:spTree>
    <p:extLst>
      <p:ext uri="{BB962C8B-B14F-4D97-AF65-F5344CB8AC3E}">
        <p14:creationId xmlns:p14="http://schemas.microsoft.com/office/powerpoint/2010/main" val="175515126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can use the cat</a:t>
            </a:r>
            <a:r>
              <a:rPr lang="en-US" baseline="0" dirty="0" smtClean="0"/>
              <a:t> command to view the contents of your cookbooks.  cat is short for concatenate.  </a:t>
            </a:r>
            <a:r>
              <a:rPr lang="en-US" dirty="0" smtClean="0"/>
              <a:t>If you </a:t>
            </a:r>
            <a:r>
              <a:rPr lang="en-US" b="0" dirty="0" smtClean="0"/>
              <a:t>view</a:t>
            </a:r>
            <a:r>
              <a:rPr lang="en-US" b="1" dirty="0" smtClean="0"/>
              <a:t> </a:t>
            </a:r>
            <a:r>
              <a:rPr lang="en-US" dirty="0" smtClean="0"/>
              <a:t>the contents of your new cookbook's metadata, you'll see a number of details that help describe the cookbook:</a:t>
            </a:r>
          </a:p>
          <a:p>
            <a:endParaRPr lang="en-US" dirty="0" smtClean="0"/>
          </a:p>
          <a:p>
            <a:r>
              <a:rPr lang="en-US" dirty="0" smtClean="0"/>
              <a:t>The name of the cookbook, its maintainer, a way to reach them, how the cookbook is licensed, descriptions, and the cookbook's version number.</a:t>
            </a:r>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8B263312-38AA-4E1E-B2B5-0F8F122B24FE}" type="slidenum">
              <a:rPr lang="en-US" smtClean="0"/>
              <a:pPr/>
              <a:t>43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a:xfrm>
            <a:off x="0" y="8685213"/>
            <a:ext cx="2971800" cy="457200"/>
          </a:xfrm>
          <a:prstGeom prst="rect">
            <a:avLst/>
          </a:prstGeom>
        </p:spPr>
        <p:txBody>
          <a:bodyPr/>
          <a:lstStyle/>
          <a:p>
            <a:endParaRPr lang="en-US" sz="900" dirty="0" smtClean="0">
              <a:solidFill>
                <a:srgbClr val="000000"/>
              </a:solidFill>
            </a:endParaRPr>
          </a:p>
        </p:txBody>
      </p:sp>
    </p:spTree>
    <p:extLst>
      <p:ext uri="{BB962C8B-B14F-4D97-AF65-F5344CB8AC3E}">
        <p14:creationId xmlns:p14="http://schemas.microsoft.com/office/powerpoint/2010/main" val="367769118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cookbook also has a folder named </a:t>
            </a:r>
            <a:r>
              <a:rPr lang="en-US" i="1" dirty="0" smtClean="0"/>
              <a:t>recipes</a:t>
            </a:r>
            <a:r>
              <a:rPr lang="en-US" dirty="0" smtClean="0"/>
              <a:t>. This is where we store the recipes in our cookbook. You'll see that the generator created a default recipe in our cookbook. What does it do?</a:t>
            </a:r>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8B263312-38AA-4E1E-B2B5-0F8F122B24FE}" type="slidenum">
              <a:rPr lang="en-US" smtClean="0"/>
              <a:pPr/>
              <a:t>44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a:xfrm>
            <a:off x="0" y="8685213"/>
            <a:ext cx="2971800" cy="457200"/>
          </a:xfrm>
          <a:prstGeom prst="rect">
            <a:avLst/>
          </a:prstGeom>
        </p:spPr>
        <p:txBody>
          <a:bodyPr/>
          <a:lstStyle/>
          <a:p>
            <a:endParaRPr lang="en-US" sz="900" dirty="0" smtClean="0">
              <a:solidFill>
                <a:srgbClr val="000000"/>
              </a:solidFill>
            </a:endParaRPr>
          </a:p>
        </p:txBody>
      </p:sp>
    </p:spTree>
    <p:extLst>
      <p:ext uri="{BB962C8B-B14F-4D97-AF65-F5344CB8AC3E}">
        <p14:creationId xmlns:p14="http://schemas.microsoft.com/office/powerpoint/2010/main" val="322176766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Looking at the contents of the default recipe you'll find it's empty except for some ruby comments. </a:t>
            </a:r>
          </a:p>
          <a:p>
            <a:endParaRPr lang="en-US" dirty="0" smtClean="0"/>
          </a:p>
          <a:p>
            <a:r>
              <a:rPr lang="en-US" dirty="0" smtClean="0"/>
              <a:t>A cookbook doesn't have to have a default recipe but most every cookbook has one. It's called </a:t>
            </a:r>
            <a:r>
              <a:rPr lang="en-US" i="1" dirty="0" smtClean="0"/>
              <a:t>default</a:t>
            </a:r>
            <a:r>
              <a:rPr lang="en-US" dirty="0" smtClean="0"/>
              <a:t> because when you think of a cookbook, it is probably the recipe that defines the most common configuration policy.</a:t>
            </a:r>
          </a:p>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8B263312-38AA-4E1E-B2B5-0F8F122B24FE}" type="slidenum">
              <a:rPr lang="en-US" smtClean="0"/>
              <a:pPr/>
              <a:t>45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a:xfrm>
            <a:off x="0" y="8685213"/>
            <a:ext cx="2971800" cy="457200"/>
          </a:xfrm>
          <a:prstGeom prst="rect">
            <a:avLst/>
          </a:prstGeom>
        </p:spPr>
        <p:txBody>
          <a:bodyPr/>
          <a:lstStyle/>
          <a:p>
            <a:endParaRPr lang="en-US" sz="900" dirty="0" smtClean="0">
              <a:solidFill>
                <a:srgbClr val="000000"/>
              </a:solidFill>
            </a:endParaRPr>
          </a:p>
        </p:txBody>
      </p:sp>
    </p:spTree>
    <p:extLst>
      <p:ext uri="{BB962C8B-B14F-4D97-AF65-F5344CB8AC3E}">
        <p14:creationId xmlns:p14="http://schemas.microsoft.com/office/powerpoint/2010/main" val="282944775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Okay, for this next step, you are going to want to be at the root of the apache</a:t>
            </a:r>
            <a:r>
              <a:rPr lang="en-US" baseline="0" dirty="0" smtClean="0"/>
              <a:t> cookbook. </a:t>
            </a:r>
          </a:p>
          <a:p>
            <a:endParaRPr lang="en-US" baseline="0" dirty="0" smtClean="0"/>
          </a:p>
          <a:p>
            <a:r>
              <a:rPr lang="en-US" dirty="0" smtClean="0"/>
              <a:t>Chef</a:t>
            </a:r>
            <a:r>
              <a:rPr lang="en-US" baseline="0" dirty="0" smtClean="0"/>
              <a:t> generate can also generate our recipe file as well. Running the command `chef generate recipe apache server` it will generate the server recipe within the apache cookbook we created.</a:t>
            </a:r>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8B263312-38AA-4E1E-B2B5-0F8F122B24FE}" type="slidenum">
              <a:rPr lang="en-US" smtClean="0"/>
              <a:pPr/>
              <a:t>46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a:xfrm>
            <a:off x="0" y="8685213"/>
            <a:ext cx="2971800" cy="457200"/>
          </a:xfrm>
          <a:prstGeom prst="rect">
            <a:avLst/>
          </a:prstGeom>
        </p:spPr>
        <p:txBody>
          <a:bodyPr/>
          <a:lstStyle/>
          <a:p>
            <a:endParaRPr lang="en-US" sz="900" dirty="0" smtClean="0">
              <a:solidFill>
                <a:srgbClr val="000000"/>
              </a:solidFill>
            </a:endParaRPr>
          </a:p>
        </p:txBody>
      </p:sp>
    </p:spTree>
    <p:extLst>
      <p:ext uri="{BB962C8B-B14F-4D97-AF65-F5344CB8AC3E}">
        <p14:creationId xmlns:p14="http://schemas.microsoft.com/office/powerpoint/2010/main" val="184187688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a:t>
            </a:r>
            <a:r>
              <a:rPr lang="en-US" baseline="0" dirty="0" smtClean="0"/>
              <a:t> we cat that </a:t>
            </a:r>
            <a:r>
              <a:rPr lang="en-US" baseline="0" dirty="0" err="1" smtClean="0"/>
              <a:t>server.rb</a:t>
            </a:r>
            <a:r>
              <a:rPr lang="en-US" baseline="0" dirty="0" smtClean="0"/>
              <a:t>, we find that this recipe is also empty.  We will need to add some resources to this recipe in order for this recipe to set up a web server.</a:t>
            </a:r>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8B263312-38AA-4E1E-B2B5-0F8F122B24FE}" type="slidenum">
              <a:rPr lang="en-US" smtClean="0"/>
              <a:pPr/>
              <a:t>47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a:xfrm>
            <a:off x="0" y="8685213"/>
            <a:ext cx="2971800" cy="457200"/>
          </a:xfrm>
          <a:prstGeom prst="rect">
            <a:avLst/>
          </a:prstGeom>
        </p:spPr>
        <p:txBody>
          <a:bodyPr/>
          <a:lstStyle/>
          <a:p>
            <a:endParaRPr lang="en-US" sz="900" dirty="0" smtClean="0">
              <a:solidFill>
                <a:srgbClr val="000000"/>
              </a:solidFill>
            </a:endParaRPr>
          </a:p>
        </p:txBody>
      </p:sp>
    </p:spTree>
    <p:extLst>
      <p:ext uri="{BB962C8B-B14F-4D97-AF65-F5344CB8AC3E}">
        <p14:creationId xmlns:p14="http://schemas.microsoft.com/office/powerpoint/2010/main" val="282944775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Here is a </a:t>
            </a:r>
            <a:r>
              <a:rPr lang="en-US" dirty="0" err="1" smtClean="0"/>
              <a:t>server.rb</a:t>
            </a:r>
            <a:r>
              <a:rPr lang="en-US" dirty="0" smtClean="0"/>
              <a:t> file with the resources added.  Let’s talk about this for a second.</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(desk scribble here)  </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The</a:t>
            </a:r>
            <a:r>
              <a:rPr lang="en-US" baseline="0" dirty="0" smtClean="0"/>
              <a:t> first resource we have used here is the package resource.  (underline package).  We are specifying that we want the package “</a:t>
            </a:r>
            <a:r>
              <a:rPr lang="en-US" baseline="0" dirty="0" err="1" smtClean="0"/>
              <a:t>httpd</a:t>
            </a:r>
            <a:r>
              <a:rPr lang="en-US" baseline="0" dirty="0" smtClean="0"/>
              <a:t>” installed.</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baseline="0"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baseline="0" dirty="0" smtClean="0"/>
              <a:t>The second resource we use is the file resource – here we are specifying that we want to create file at a specific location with specific content.</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baseline="0"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baseline="0" dirty="0" smtClean="0"/>
              <a:t>The last resource we are using is the service resource – we want the service ‘</a:t>
            </a:r>
            <a:r>
              <a:rPr lang="en-US" baseline="0" dirty="0" err="1" smtClean="0"/>
              <a:t>httpd</a:t>
            </a:r>
            <a:r>
              <a:rPr lang="en-US" baseline="0" dirty="0" smtClean="0"/>
              <a:t>” to be enabled and started.</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pPr marL="0" indent="0">
              <a:buFontTx/>
              <a:buNone/>
            </a:pPr>
            <a:endParaRPr lang="en-US" dirty="0" smtClean="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8B263312-38AA-4E1E-B2B5-0F8F122B24FE}" type="slidenum">
              <a:rPr lang="en-US" smtClean="0"/>
              <a:pPr/>
              <a:t>48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a:xfrm>
            <a:off x="0" y="8685213"/>
            <a:ext cx="2971800" cy="457200"/>
          </a:xfrm>
          <a:prstGeom prst="rect">
            <a:avLst/>
          </a:prstGeom>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810218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let's look at Chef's documentation about resources. Visit the docs page on resources and read the first three paragraphs.</a:t>
            </a:r>
          </a:p>
          <a:p>
            <a:endParaRPr lang="en-US" dirty="0" smtClean="0"/>
          </a:p>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Afterwards,</a:t>
            </a:r>
            <a:r>
              <a:rPr lang="en-US" baseline="0" dirty="0" smtClean="0"/>
              <a:t> let us </a:t>
            </a:r>
            <a:r>
              <a:rPr lang="en-US" dirty="0" smtClean="0"/>
              <a:t>look at a few examples of resources.</a:t>
            </a:r>
          </a:p>
          <a:p>
            <a:endParaRPr lang="en-US" dirty="0" smtClean="0"/>
          </a:p>
          <a:p>
            <a:r>
              <a:rPr lang="en-US" dirty="0" smtClean="0"/>
              <a:t>Instructor Note: This may sound unusual to ask people to read the documentation</a:t>
            </a:r>
            <a:r>
              <a:rPr lang="en-US" baseline="0" dirty="0" smtClean="0"/>
              <a:t> site </a:t>
            </a:r>
            <a:r>
              <a:rPr lang="en-US" dirty="0" smtClean="0"/>
              <a:t>but it is important that they learn to refer to the documentation. This page in an</a:t>
            </a:r>
            <a:r>
              <a:rPr lang="en-US" baseline="0" dirty="0" smtClean="0"/>
              <a:t> important reference page.</a:t>
            </a:r>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8B263312-38AA-4E1E-B2B5-0F8F122B24FE}" type="slidenum">
              <a:rPr lang="en-US" smtClean="0"/>
              <a:pPr/>
              <a:t>49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a:xfrm>
            <a:off x="0" y="8685213"/>
            <a:ext cx="2971800" cy="457200"/>
          </a:xfrm>
          <a:prstGeom prst="rect">
            <a:avLst/>
          </a:prstGeom>
        </p:spPr>
        <p:txBody>
          <a:bodyPr/>
          <a:lstStyle/>
          <a:p>
            <a:endParaRPr lang="en-US" sz="900" dirty="0" smtClean="0">
              <a:solidFill>
                <a:srgbClr val="000000"/>
              </a:solidFill>
            </a:endParaRPr>
          </a:p>
        </p:txBody>
      </p:sp>
    </p:spTree>
    <p:extLst>
      <p:ext uri="{BB962C8B-B14F-4D97-AF65-F5344CB8AC3E}">
        <p14:creationId xmlns:p14="http://schemas.microsoft.com/office/powerpoint/2010/main" val="92535165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latin typeface="Arial" panose="020B0604020202020204" pitchFamily="34" charset="0"/>
                <a:cs typeface="Arial" panose="020B0604020202020204" pitchFamily="34" charset="0"/>
              </a:rPr>
              <a:t>Here is an example of the</a:t>
            </a:r>
            <a:r>
              <a:rPr lang="en-US" baseline="0" dirty="0" smtClean="0">
                <a:latin typeface="Arial" panose="020B0604020202020204" pitchFamily="34" charset="0"/>
                <a:cs typeface="Arial" panose="020B0604020202020204" pitchFamily="34" charset="0"/>
              </a:rPr>
              <a:t> package resource. The </a:t>
            </a:r>
            <a:r>
              <a:rPr lang="en-US" dirty="0" smtClean="0">
                <a:latin typeface="Arial" panose="020B0604020202020204" pitchFamily="34" charset="0"/>
                <a:cs typeface="Arial" panose="020B0604020202020204" pitchFamily="34" charset="0"/>
              </a:rPr>
              <a:t>package named '</a:t>
            </a:r>
            <a:r>
              <a:rPr lang="en-US" dirty="0" err="1" smtClean="0">
                <a:latin typeface="Arial" panose="020B0604020202020204" pitchFamily="34" charset="0"/>
                <a:cs typeface="Arial" panose="020B0604020202020204" pitchFamily="34" charset="0"/>
              </a:rPr>
              <a:t>httpd</a:t>
            </a:r>
            <a:r>
              <a:rPr lang="en-US" dirty="0" smtClean="0">
                <a:latin typeface="Arial" panose="020B0604020202020204" pitchFamily="34" charset="0"/>
                <a:cs typeface="Arial" panose="020B0604020202020204" pitchFamily="34" charset="0"/>
              </a:rPr>
              <a:t>' is installed.</a:t>
            </a:r>
          </a:p>
          <a:p>
            <a:pPr marL="0" marR="0" indent="0" algn="l" defTabSz="914363" rtl="0" eaLnBrk="1" fontAlgn="auto" latinLnBrk="0" hangingPunct="1">
              <a:lnSpc>
                <a:spcPct val="90000"/>
              </a:lnSpc>
              <a:spcBef>
                <a:spcPts val="0"/>
              </a:spcBef>
              <a:spcAft>
                <a:spcPts val="333"/>
              </a:spcAft>
              <a:buClrTx/>
              <a:buSzTx/>
              <a:buFontTx/>
              <a:buNone/>
              <a:tabLst/>
              <a:defRPr/>
            </a:pPr>
            <a:endParaRPr lang="en-US" dirty="0" smtClean="0">
              <a:latin typeface="Arial" panose="020B0604020202020204" pitchFamily="34" charset="0"/>
              <a:cs typeface="Arial" panose="020B0604020202020204" pitchFamily="34" charset="0"/>
            </a:endParaRPr>
          </a:p>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latin typeface="Arial" panose="020B0604020202020204" pitchFamily="34" charset="0"/>
                <a:cs typeface="Arial" panose="020B0604020202020204" pitchFamily="34" charset="0"/>
              </a:rPr>
              <a:t>Instructor Note: The default action for the package</a:t>
            </a:r>
            <a:r>
              <a:rPr lang="en-US" baseline="0" dirty="0" smtClean="0">
                <a:latin typeface="Arial" panose="020B0604020202020204" pitchFamily="34" charset="0"/>
                <a:cs typeface="Arial" panose="020B0604020202020204" pitchFamily="34" charset="0"/>
              </a:rPr>
              <a:t> resource is create. When you do not specify an action or attributes you can define it without the do and end block.</a:t>
            </a:r>
            <a:endParaRPr lang="en-US" dirty="0" smtClean="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8B263312-38AA-4E1E-B2B5-0F8F122B24FE}" type="slidenum">
              <a:rPr lang="en-US" smtClean="0"/>
              <a:pPr/>
              <a:t>50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a:xfrm>
            <a:off x="0" y="8685213"/>
            <a:ext cx="2971800" cy="457200"/>
          </a:xfrm>
          <a:prstGeom prst="rect">
            <a:avLst/>
          </a:prstGeom>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168654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Maybe</a:t>
            </a:r>
            <a:r>
              <a:rPr lang="en-US" baseline="0" dirty="0" smtClean="0"/>
              <a:t> </a:t>
            </a:r>
            <a:r>
              <a:rPr lang="en-US" baseline="0" dirty="0" err="1" smtClean="0"/>
              <a:t>Nathen</a:t>
            </a:r>
            <a:r>
              <a:rPr lang="en-US" baseline="0" dirty="0" smtClean="0"/>
              <a:t> Harvey can help.  Let’s see.</a:t>
            </a:r>
          </a:p>
          <a:p>
            <a:endParaRPr lang="en-US" baseline="0" dirty="0" smtClean="0"/>
          </a:p>
          <a:p>
            <a:r>
              <a:rPr lang="en-US" baseline="0" dirty="0" smtClean="0"/>
              <a:t>Okay, let’s talk about that.</a:t>
            </a:r>
          </a:p>
          <a:p>
            <a:endParaRPr lang="en-US" baseline="0" dirty="0" smtClean="0"/>
          </a:p>
          <a:p>
            <a:r>
              <a:rPr lang="en-US" baseline="0" dirty="0" smtClean="0"/>
              <a:t>OPEN WHITEBOARD AND GET OPINIONS.  CMD SHIFT D</a:t>
            </a:r>
          </a:p>
          <a:p>
            <a:endParaRPr lang="en-US" baseline="0" dirty="0" smtClean="0"/>
          </a:p>
          <a:p>
            <a:endParaRPr lang="en-US" baseline="0" dirty="0" smtClean="0"/>
          </a:p>
          <a:p>
            <a:endParaRPr lang="en-US" baseline="0" dirty="0" smtClean="0"/>
          </a:p>
        </p:txBody>
      </p:sp>
    </p:spTree>
    <p:extLst>
      <p:ext uri="{BB962C8B-B14F-4D97-AF65-F5344CB8AC3E}">
        <p14:creationId xmlns:p14="http://schemas.microsoft.com/office/powerpoint/2010/main" val="48553407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In</a:t>
            </a:r>
            <a:r>
              <a:rPr lang="en-US" baseline="0" dirty="0" smtClean="0"/>
              <a:t> this example, t</a:t>
            </a:r>
            <a:r>
              <a:rPr lang="en-US" dirty="0" smtClean="0"/>
              <a:t>he service named '</a:t>
            </a:r>
            <a:r>
              <a:rPr lang="en-US" dirty="0" err="1" smtClean="0"/>
              <a:t>ntp</a:t>
            </a:r>
            <a:r>
              <a:rPr lang="en-US" dirty="0" smtClean="0"/>
              <a:t>' is enabled and started.</a:t>
            </a:r>
          </a:p>
          <a:p>
            <a:pPr marL="0" marR="0" indent="0" algn="l" defTabSz="914363" rtl="0" eaLnBrk="1" fontAlgn="auto" latinLnBrk="0" hangingPunct="1">
              <a:lnSpc>
                <a:spcPct val="90000"/>
              </a:lnSpc>
              <a:spcBef>
                <a:spcPts val="0"/>
              </a:spcBef>
              <a:spcAft>
                <a:spcPts val="333"/>
              </a:spcAft>
              <a:buClrTx/>
              <a:buSzTx/>
              <a:buFontTx/>
              <a:buNone/>
              <a:tabLst/>
              <a:defRPr/>
            </a:pPr>
            <a:endParaRPr lang="en-US" dirty="0" smtClean="0"/>
          </a:p>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Instructor</a:t>
            </a:r>
            <a:r>
              <a:rPr lang="en-US" baseline="0" dirty="0" smtClean="0"/>
              <a:t> Note: Service resources are often defined with two actions. The action method can only take one parameter so to provide two actions you need to specify the two actions within an Array.</a:t>
            </a:r>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8B263312-38AA-4E1E-B2B5-0F8F122B24FE}" type="slidenum">
              <a:rPr lang="en-US" smtClean="0"/>
              <a:pPr/>
              <a:t>51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a:xfrm>
            <a:off x="0" y="8685213"/>
            <a:ext cx="2971800" cy="457200"/>
          </a:xfrm>
          <a:prstGeom prst="rect">
            <a:avLst/>
          </a:prstGeom>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4766827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In this example, the file named '</a:t>
            </a:r>
            <a:r>
              <a:rPr lang="en-US" dirty="0" smtClean="0">
                <a:latin typeface="Courier New" panose="02070309020205020404" pitchFamily="49" charset="0"/>
              </a:rPr>
              <a:t>/etc/</a:t>
            </a:r>
            <a:r>
              <a:rPr lang="en-US" dirty="0" err="1" smtClean="0">
                <a:latin typeface="Courier New" panose="02070309020205020404" pitchFamily="49" charset="0"/>
              </a:rPr>
              <a:t>motd</a:t>
            </a:r>
            <a:r>
              <a:rPr lang="en-US" dirty="0" smtClean="0">
                <a:latin typeface="Courier New" panose="02070309020205020404" pitchFamily="49" charset="0"/>
              </a:rPr>
              <a:t>'</a:t>
            </a:r>
            <a:r>
              <a:rPr lang="en-US" baseline="0" dirty="0" smtClean="0">
                <a:latin typeface="Courier New" panose="02070309020205020404" pitchFamily="49" charset="0"/>
              </a:rPr>
              <a:t> </a:t>
            </a:r>
            <a:r>
              <a:rPr lang="en-US" dirty="0" smtClean="0"/>
              <a:t>is created with content </a:t>
            </a:r>
            <a:r>
              <a:rPr lang="uk-UA" dirty="0" smtClean="0"/>
              <a:t>'</a:t>
            </a:r>
            <a:r>
              <a:rPr lang="en-US" dirty="0" smtClean="0"/>
              <a:t>This company is the property...</a:t>
            </a:r>
            <a:r>
              <a:rPr lang="uk-UA" dirty="0" smtClean="0"/>
              <a:t>'</a:t>
            </a:r>
            <a:r>
              <a:rPr lang="en-US" dirty="0" smtClean="0"/>
              <a:t>.</a:t>
            </a:r>
          </a:p>
          <a:p>
            <a:pPr marL="0" marR="0" indent="0" algn="l" defTabSz="914363" rtl="0" eaLnBrk="1" fontAlgn="auto" latinLnBrk="0" hangingPunct="1">
              <a:lnSpc>
                <a:spcPct val="90000"/>
              </a:lnSpc>
              <a:spcBef>
                <a:spcPts val="0"/>
              </a:spcBef>
              <a:spcAft>
                <a:spcPts val="333"/>
              </a:spcAft>
              <a:buClrTx/>
              <a:buSzTx/>
              <a:buFontTx/>
              <a:buNone/>
              <a:tabLst/>
              <a:defRPr/>
            </a:pPr>
            <a:endParaRPr lang="en-US" dirty="0" smtClean="0"/>
          </a:p>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Instructor</a:t>
            </a:r>
            <a:r>
              <a:rPr lang="en-US" baseline="0" dirty="0" smtClean="0"/>
              <a:t> Note: The default action for the file resource is to create the file.</a:t>
            </a:r>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8B263312-38AA-4E1E-B2B5-0F8F122B24FE}" type="slidenum">
              <a:rPr lang="en-US" smtClean="0"/>
              <a:pPr/>
              <a:t>52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a:xfrm>
            <a:off x="0" y="8685213"/>
            <a:ext cx="2971800" cy="457200"/>
          </a:xfrm>
          <a:prstGeom prst="rect">
            <a:avLst/>
          </a:prstGeom>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9528045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In this example, the file named '</a:t>
            </a:r>
            <a:r>
              <a:rPr lang="en-US" dirty="0" smtClean="0">
                <a:latin typeface="Courier New" panose="02070309020205020404" pitchFamily="49" charset="0"/>
              </a:rPr>
              <a:t>/</a:t>
            </a:r>
            <a:r>
              <a:rPr lang="en-US" dirty="0" err="1" smtClean="0">
                <a:latin typeface="Courier New" panose="02070309020205020404" pitchFamily="49" charset="0"/>
              </a:rPr>
              <a:t>etc</a:t>
            </a:r>
            <a:r>
              <a:rPr lang="en-US" dirty="0" smtClean="0">
                <a:latin typeface="Courier New" panose="02070309020205020404" pitchFamily="49" charset="0"/>
              </a:rPr>
              <a:t>/</a:t>
            </a:r>
            <a:r>
              <a:rPr lang="en-US" dirty="0" err="1" smtClean="0">
                <a:latin typeface="Courier New" panose="02070309020205020404" pitchFamily="49" charset="0"/>
              </a:rPr>
              <a:t>php.ini.default</a:t>
            </a:r>
            <a:r>
              <a:rPr lang="en-US" dirty="0" smtClean="0">
                <a:latin typeface="Courier New" panose="02070309020205020404" pitchFamily="49" charset="0"/>
              </a:rPr>
              <a:t>'</a:t>
            </a:r>
            <a:r>
              <a:rPr lang="en-US" baseline="0" dirty="0" smtClean="0">
                <a:latin typeface="Courier New" panose="02070309020205020404" pitchFamily="49" charset="0"/>
              </a:rPr>
              <a:t> </a:t>
            </a:r>
            <a:r>
              <a:rPr lang="en-US" dirty="0" smtClean="0"/>
              <a:t>is deleted.</a:t>
            </a:r>
          </a:p>
          <a:p>
            <a:pPr marL="0" marR="0" indent="0" algn="l" defTabSz="914363" rtl="0" eaLnBrk="1" fontAlgn="auto" latinLnBrk="0" hangingPunct="1">
              <a:lnSpc>
                <a:spcPct val="90000"/>
              </a:lnSpc>
              <a:spcBef>
                <a:spcPts val="0"/>
              </a:spcBef>
              <a:spcAft>
                <a:spcPts val="333"/>
              </a:spcAft>
              <a:buClrTx/>
              <a:buSzTx/>
              <a:buFontTx/>
              <a:buNone/>
              <a:tabLst/>
              <a:defRPr/>
            </a:pPr>
            <a:endParaRPr lang="en-US" dirty="0" smtClean="0"/>
          </a:p>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Instructor Note:</a:t>
            </a:r>
            <a:r>
              <a:rPr lang="en-US" baseline="0" dirty="0" smtClean="0"/>
              <a:t> A resource's default action is based on the principle of least surprise. So they are often creative actions towards the system. This is why the file resource specified here has the action specified. It is not the default action.</a:t>
            </a:r>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8B263312-38AA-4E1E-B2B5-0F8F122B24FE}" type="slidenum">
              <a:rPr lang="en-US" smtClean="0"/>
              <a:pPr/>
              <a:t>53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a:xfrm>
            <a:off x="0" y="8685213"/>
            <a:ext cx="2971800" cy="457200"/>
          </a:xfrm>
          <a:prstGeom prst="rect">
            <a:avLst/>
          </a:prstGeom>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9022399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Before we actually create this recipe, let's take a moment and talk about the structure of a resource definition. We'll break down the resource that we defined in our recipe</a:t>
            </a:r>
            <a:r>
              <a:rPr lang="en-US" baseline="0" dirty="0" smtClean="0"/>
              <a:t> file.</a:t>
            </a:r>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8B263312-38AA-4E1E-B2B5-0F8F122B24FE}" type="slidenum">
              <a:rPr lang="en-US" smtClean="0"/>
              <a:pPr/>
              <a:t>54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a:xfrm>
            <a:off x="0" y="8685213"/>
            <a:ext cx="2971800" cy="457200"/>
          </a:xfrm>
          <a:prstGeom prst="rect">
            <a:avLst/>
          </a:prstGeom>
        </p:spPr>
        <p:txBody>
          <a:bodyPr/>
          <a:lstStyle/>
          <a:p>
            <a:endParaRPr lang="en-US" sz="900" dirty="0" smtClean="0">
              <a:solidFill>
                <a:srgbClr val="000000"/>
              </a:solidFill>
            </a:endParaRPr>
          </a:p>
        </p:txBody>
      </p:sp>
    </p:spTree>
    <p:extLst>
      <p:ext uri="{BB962C8B-B14F-4D97-AF65-F5344CB8AC3E}">
        <p14:creationId xmlns:p14="http://schemas.microsoft.com/office/powerpoint/2010/main" val="332389559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first element of the resource definition is the resource type. In this instance the type is 'file'. Earlier we used 'package'. We showed you an example of 'service'.</a:t>
            </a:r>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8B263312-38AA-4E1E-B2B5-0F8F122B24FE}" type="slidenum">
              <a:rPr lang="en-US" smtClean="0"/>
              <a:pPr/>
              <a:t>55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a:xfrm>
            <a:off x="0" y="8685213"/>
            <a:ext cx="2971800" cy="457200"/>
          </a:xfrm>
          <a:prstGeom prst="rect">
            <a:avLst/>
          </a:prstGeom>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1416547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second element is the name of the resource. This is also the first parameter being passed to the resource.</a:t>
            </a:r>
          </a:p>
          <a:p>
            <a:endParaRPr lang="en-US" dirty="0" smtClean="0"/>
          </a:p>
          <a:p>
            <a:r>
              <a:rPr lang="en-US" dirty="0" smtClean="0"/>
              <a:t>In this instance the resource name is also the relative file path to the file we want created. We could have specified a fully-qualified file path to ensure the file was written to the exact same location and not dependent on our current working directory.</a:t>
            </a:r>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8B263312-38AA-4E1E-B2B5-0F8F122B24FE}" type="slidenum">
              <a:rPr lang="en-US" smtClean="0"/>
              <a:pPr/>
              <a:t>56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a:xfrm>
            <a:off x="0" y="8685213"/>
            <a:ext cx="2971800" cy="457200"/>
          </a:xfrm>
          <a:prstGeom prst="rect">
            <a:avLst/>
          </a:prstGeom>
        </p:spPr>
        <p:txBody>
          <a:bodyPr/>
          <a:lstStyle/>
          <a:p>
            <a:endParaRPr lang="en-US" sz="900" dirty="0" smtClean="0">
              <a:solidFill>
                <a:srgbClr val="000000"/>
              </a:solidFill>
            </a:endParaRPr>
          </a:p>
        </p:txBody>
      </p:sp>
    </p:spTree>
    <p:extLst>
      <p:ext uri="{BB962C8B-B14F-4D97-AF65-F5344CB8AC3E}">
        <p14:creationId xmlns:p14="http://schemas.microsoft.com/office/powerpoint/2010/main" val="134515641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`do` and `end` keywords here define the beginning of a ruby block. The ruby block and all the contents of it are the second attributes</a:t>
            </a:r>
            <a:r>
              <a:rPr lang="en-US" baseline="0" dirty="0" smtClean="0"/>
              <a:t> </a:t>
            </a:r>
            <a:r>
              <a:rPr lang="en-US" dirty="0" smtClean="0"/>
              <a:t>to our resource.</a:t>
            </a:r>
          </a:p>
          <a:p>
            <a:endParaRPr lang="en-US" dirty="0" smtClean="0"/>
          </a:p>
          <a:p>
            <a:r>
              <a:rPr lang="en-US" dirty="0" smtClean="0"/>
              <a:t>The contents of this block contains attributes (and other things) that help describe the state of the resource. In this instance, </a:t>
            </a:r>
            <a:r>
              <a:rPr lang="en-US" smtClean="0"/>
              <a:t>the content attribute </a:t>
            </a:r>
            <a:r>
              <a:rPr lang="en-US" dirty="0" smtClean="0"/>
              <a:t>here specifies the contents of the file.</a:t>
            </a:r>
          </a:p>
          <a:p>
            <a:endParaRPr lang="en-US" dirty="0" smtClean="0"/>
          </a:p>
          <a:p>
            <a:r>
              <a:rPr lang="en-US" dirty="0" smtClean="0"/>
              <a:t>Attributes are laid out with the name of the attributes followed by a space and then the value for the attribute.</a:t>
            </a:r>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8B263312-38AA-4E1E-B2B5-0F8F122B24FE}" type="slidenum">
              <a:rPr lang="en-US" smtClean="0"/>
              <a:pPr/>
              <a:t>57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a:xfrm>
            <a:off x="0" y="8685213"/>
            <a:ext cx="2971800" cy="457200"/>
          </a:xfrm>
          <a:prstGeom prst="rect">
            <a:avLst/>
          </a:prstGeom>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0487324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interesting part is that there is no action defined. And if you think back to the previous examples that we showed you, not all of the resources have defined actions.</a:t>
            </a:r>
          </a:p>
          <a:p>
            <a:endParaRPr lang="en-US" dirty="0" smtClean="0"/>
          </a:p>
          <a:p>
            <a:r>
              <a:rPr lang="en-US" dirty="0" smtClean="0"/>
              <a:t>So what action is the resource taking? How do you know?</a:t>
            </a:r>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8B263312-38AA-4E1E-B2B5-0F8F122B24FE}" type="slidenum">
              <a:rPr lang="en-US" smtClean="0"/>
              <a:pPr/>
              <a:t>58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a:xfrm>
            <a:off x="0" y="8685213"/>
            <a:ext cx="2971800" cy="457200"/>
          </a:xfrm>
          <a:prstGeom prst="rect">
            <a:avLst/>
          </a:prstGeom>
        </p:spPr>
        <p:txBody>
          <a:bodyPr/>
          <a:lstStyle/>
          <a:p>
            <a:endParaRPr lang="en-US" sz="900" dirty="0" smtClean="0">
              <a:solidFill>
                <a:srgbClr val="000000"/>
              </a:solidFill>
            </a:endParaRPr>
          </a:p>
        </p:txBody>
      </p:sp>
    </p:spTree>
    <p:extLst>
      <p:ext uri="{BB962C8B-B14F-4D97-AF65-F5344CB8AC3E}">
        <p14:creationId xmlns:p14="http://schemas.microsoft.com/office/powerpoint/2010/main" val="45498024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Okay, so let’s get these resources</a:t>
            </a:r>
            <a:r>
              <a:rPr lang="en-US" baseline="0" dirty="0" smtClean="0"/>
              <a:t> into the server recipe</a:t>
            </a:r>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8B263312-38AA-4E1E-B2B5-0F8F122B24FE}" type="slidenum">
              <a:rPr lang="en-US" smtClean="0"/>
              <a:pPr/>
              <a:t>59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a:xfrm>
            <a:off x="0" y="8685213"/>
            <a:ext cx="2971800" cy="457200"/>
          </a:xfrm>
          <a:prstGeom prst="rect">
            <a:avLst/>
          </a:prstGeom>
        </p:spPr>
        <p:txBody>
          <a:bodyPr/>
          <a:lstStyle/>
          <a:p>
            <a:endParaRPr lang="en-US" sz="900" dirty="0" smtClean="0">
              <a:solidFill>
                <a:srgbClr val="000000"/>
              </a:solidFill>
            </a:endParaRPr>
          </a:p>
        </p:txBody>
      </p:sp>
    </p:spTree>
    <p:extLst>
      <p:ext uri="{BB962C8B-B14F-4D97-AF65-F5344CB8AC3E}">
        <p14:creationId xmlns:p14="http://schemas.microsoft.com/office/powerpoint/2010/main" val="282944775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So, go ahead and enter this</a:t>
            </a:r>
            <a:r>
              <a:rPr lang="en-US" baseline="0" dirty="0" smtClean="0"/>
              <a:t> code into the recipe, and save it when you’re done.</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baseline="0" dirty="0" smtClean="0"/>
          </a:p>
          <a:p>
            <a:pPr marL="0" marR="0" indent="0" algn="l" defTabSz="1219120" rtl="0" eaLnBrk="1" fontAlgn="auto" latinLnBrk="0" hangingPunct="1">
              <a:lnSpc>
                <a:spcPct val="90000"/>
              </a:lnSpc>
              <a:spcBef>
                <a:spcPts val="0"/>
              </a:spcBef>
              <a:spcAft>
                <a:spcPts val="444"/>
              </a:spcAft>
              <a:buClrTx/>
              <a:buSzTx/>
              <a:buFontTx/>
              <a:buNone/>
              <a:tabLst/>
              <a:defRPr/>
            </a:pPr>
            <a:endParaRPr lang="en-US" baseline="0" dirty="0" smtClean="0"/>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pPr marL="0" indent="0">
              <a:buFontTx/>
              <a:buNone/>
            </a:pPr>
            <a:endParaRPr lang="en-US" dirty="0" smtClean="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8B263312-38AA-4E1E-B2B5-0F8F122B24FE}" type="slidenum">
              <a:rPr lang="en-US" smtClean="0"/>
              <a:pPr/>
              <a:t>60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a:xfrm>
            <a:off x="0" y="8685213"/>
            <a:ext cx="2971800" cy="457200"/>
          </a:xfrm>
          <a:prstGeom prst="rect">
            <a:avLst/>
          </a:prstGeom>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81021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a:p>
            <a:r>
              <a:rPr lang="en-US" dirty="0" smtClean="0"/>
              <a:t>Okay, that kind of helped.  But I think that the easiest way to define or understand</a:t>
            </a:r>
            <a:r>
              <a:rPr lang="en-US" baseline="0" dirty="0" smtClean="0"/>
              <a:t> DevOps is to think about the parts of the word.</a:t>
            </a:r>
          </a:p>
          <a:p>
            <a:endParaRPr lang="en-US" baseline="0" dirty="0" smtClean="0"/>
          </a:p>
          <a:p>
            <a:r>
              <a:rPr lang="en-US" baseline="0" dirty="0" err="1" smtClean="0"/>
              <a:t>Dev</a:t>
            </a:r>
            <a:r>
              <a:rPr lang="en-US" baseline="0" dirty="0" smtClean="0"/>
              <a:t> – Development.  These are your software people – the ones who actually write the code that is the basis of every application you might encounter.  </a:t>
            </a:r>
          </a:p>
          <a:p>
            <a:endParaRPr lang="en-US" baseline="0" dirty="0" smtClean="0"/>
          </a:p>
          <a:p>
            <a:r>
              <a:rPr lang="en-US" baseline="0" dirty="0" smtClean="0"/>
              <a:t>   What makes this position different in a DevOps culture is that instead of writing an application or program from start to finish, the developer writes it in small increments (say a feature or two) and publishes those up to a central repository from which the operations people can retrieve it.  </a:t>
            </a:r>
          </a:p>
          <a:p>
            <a:endParaRPr lang="en-US" baseline="0" dirty="0" smtClean="0"/>
          </a:p>
          <a:p>
            <a:r>
              <a:rPr lang="en-US" baseline="0" dirty="0" smtClean="0"/>
              <a:t>Ops – Operations.  The operations people work with the Developers to build infrastructure, test applications and deploy those up to the cloud.  </a:t>
            </a:r>
          </a:p>
          <a:p>
            <a:endParaRPr lang="en-US" baseline="0" dirty="0" smtClean="0"/>
          </a:p>
          <a:p>
            <a:r>
              <a:rPr lang="en-US" baseline="0" dirty="0" smtClean="0"/>
              <a:t>Then, those apps/features/tools are used by the end users and the Developers and Operations people continue to monitor their use and look bugs or problems and they can improve very fast.  </a:t>
            </a:r>
          </a:p>
          <a:p>
            <a:endParaRPr lang="en-US" baseline="0" dirty="0" smtClean="0"/>
          </a:p>
          <a:p>
            <a:r>
              <a:rPr lang="en-US" baseline="0" dirty="0" smtClean="0"/>
              <a:t>The benefits of this system are multi-fold.  For example, products are deployed at an exponentially faster rate.  There are fewer problems with products, because the people who build the infrastructure on which applications are used are communicating with developers on an ongoing basis, and testing or QA happens throughout the process.</a:t>
            </a:r>
            <a:br>
              <a:rPr lang="en-US" baseline="0" dirty="0" smtClean="0"/>
            </a:br>
            <a:r>
              <a:rPr lang="en-US" baseline="0" dirty="0" smtClean="0"/>
              <a:t/>
            </a:r>
            <a:br>
              <a:rPr lang="en-US" baseline="0" dirty="0" smtClean="0"/>
            </a:br>
            <a:r>
              <a:rPr lang="en-US" baseline="0" dirty="0" smtClean="0"/>
              <a:t>This saves time and money.</a:t>
            </a:r>
          </a:p>
          <a:p>
            <a:endParaRPr lang="en-US" baseline="0"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So, now that we</a:t>
            </a:r>
            <a:r>
              <a:rPr lang="en-US" baseline="0" dirty="0" smtClean="0"/>
              <a:t> [sort of] understand the wonderful idea that is DevOps, let’s talk about Chef specifically.  But, we can’t really talk about Chef without understanding the words we need to use to talk about Chef.</a:t>
            </a:r>
            <a:endParaRPr lang="en-US" dirty="0" smtClean="0"/>
          </a:p>
          <a:p>
            <a:endParaRPr lang="en-US" dirty="0"/>
          </a:p>
        </p:txBody>
      </p:sp>
    </p:spTree>
    <p:extLst>
      <p:ext uri="{BB962C8B-B14F-4D97-AF65-F5344CB8AC3E}">
        <p14:creationId xmlns:p14="http://schemas.microsoft.com/office/powerpoint/2010/main" val="7781153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343400"/>
            <a:ext cx="5486400" cy="4114800"/>
          </a:xfrm>
          <a:prstGeom prst="rect">
            <a:avLst/>
          </a:prstGeom>
        </p:spPr>
        <p:txBody>
          <a:bodyPr/>
          <a:lstStyle/>
          <a:p>
            <a:r>
              <a:rPr lang="en-US" dirty="0" smtClean="0"/>
              <a:t>Okay, now we are going to move onto playing with some of the chef tools.  Before we do that, let’s go ahead</a:t>
            </a:r>
            <a:r>
              <a:rPr lang="en-US" baseline="0" dirty="0" smtClean="0"/>
              <a:t> and take break.  Process all that covered and when we come back we’ll have a brief Q/A period and then jump into playing with Resources, recipes and cookbooks!</a:t>
            </a:r>
            <a:endParaRPr lang="en-US" dirty="0"/>
          </a:p>
        </p:txBody>
      </p:sp>
    </p:spTree>
    <p:extLst>
      <p:ext uri="{BB962C8B-B14F-4D97-AF65-F5344CB8AC3E}">
        <p14:creationId xmlns:p14="http://schemas.microsoft.com/office/powerpoint/2010/main" val="112084215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343400"/>
            <a:ext cx="5486400" cy="4114800"/>
          </a:xfrm>
          <a:prstGeom prst="rect">
            <a:avLst/>
          </a:prstGeom>
        </p:spPr>
        <p:txBody>
          <a:bodyPr/>
          <a:lstStyle/>
          <a:p>
            <a:r>
              <a:rPr lang="en-US" dirty="0" smtClean="0"/>
              <a:t>Because</a:t>
            </a:r>
            <a:r>
              <a:rPr lang="en-US" baseline="0" dirty="0" smtClean="0"/>
              <a:t> this is a Chef for Non-Tech class, I’m not going to make y’all do a Test Kitchen lab.  Instead, I will demo how it works. </a:t>
            </a:r>
          </a:p>
          <a:p>
            <a:endParaRPr lang="en-US" baseline="0" dirty="0" smtClean="0"/>
          </a:p>
          <a:p>
            <a:r>
              <a:rPr lang="en-US" baseline="0" dirty="0" smtClean="0"/>
              <a:t>Basically, before you push your cookbook up to the Chef Server, you will want to test it to make sure it works properly.  Test kitchen enables you to do that very easily.</a:t>
            </a:r>
          </a:p>
          <a:p>
            <a:endParaRPr lang="en-US" baseline="0" dirty="0" smtClean="0"/>
          </a:p>
          <a:p>
            <a:r>
              <a:rPr lang="en-US" baseline="0" dirty="0" smtClean="0"/>
              <a:t>[White Board work on this]</a:t>
            </a:r>
          </a:p>
          <a:p>
            <a:endParaRPr lang="en-US" baseline="0" dirty="0" smtClean="0"/>
          </a:p>
          <a:p>
            <a:endParaRPr lang="en-US" dirty="0"/>
          </a:p>
        </p:txBody>
      </p:sp>
    </p:spTree>
    <p:extLst>
      <p:ext uri="{BB962C8B-B14F-4D97-AF65-F5344CB8AC3E}">
        <p14:creationId xmlns:p14="http://schemas.microsoft.com/office/powerpoint/2010/main" val="158877779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Test Kitchen allows us to create an instance solely for testing, installs Chef, converge a run list of recipes on that instance, verify that the instance is in the desired state, and then destroy the instance.</a:t>
            </a:r>
          </a:p>
          <a:p>
            <a:endParaRPr lang="en-US" dirty="0" smtClean="0"/>
          </a:p>
          <a:p>
            <a:r>
              <a:rPr lang="en-US" dirty="0" smtClean="0"/>
              <a:t>On</a:t>
            </a:r>
            <a:r>
              <a:rPr lang="en-US" baseline="0" dirty="0" smtClean="0"/>
              <a:t> the left are the commands by the kitchen command that map to the stages of the testing lifecycle.</a:t>
            </a:r>
          </a:p>
          <a:p>
            <a:endParaRPr lang="en-US" baseline="0" dirty="0" smtClean="0"/>
          </a:p>
          <a:p>
            <a:r>
              <a:rPr lang="en-US" baseline="0" dirty="0" smtClean="0"/>
              <a:t>On the right are the configuration fields within a kitchen configuration file.</a:t>
            </a:r>
          </a:p>
          <a:p>
            <a:endParaRPr lang="en-US" baseline="0" dirty="0" smtClean="0"/>
          </a:p>
          <a:p>
            <a:r>
              <a:rPr lang="en-US" baseline="0" dirty="0" smtClean="0"/>
              <a:t>These commands the configuration will be explained in more detail.</a:t>
            </a:r>
          </a:p>
          <a:p>
            <a:endParaRPr lang="en-US" baseline="0" dirty="0" smtClean="0"/>
          </a:p>
          <a:p>
            <a:r>
              <a:rPr lang="en-US" baseline="0" dirty="0" smtClean="0"/>
              <a:t>Instructor Note: If you created a custom list of steps with your learners use that custom list and overlay the following information over top of it.</a:t>
            </a:r>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8B263312-38AA-4E1E-B2B5-0F8F122B24FE}" type="slidenum">
              <a:rPr lang="en-US" smtClean="0"/>
              <a:pPr/>
              <a:t>63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a:xfrm>
            <a:off x="0" y="8685213"/>
            <a:ext cx="2971800" cy="457200"/>
          </a:xfrm>
          <a:prstGeom prst="rect">
            <a:avLst/>
          </a:prstGeom>
        </p:spPr>
        <p:txBody>
          <a:bodyPr/>
          <a:lstStyle/>
          <a:p>
            <a:endParaRPr lang="en-US" sz="900" dirty="0" smtClean="0">
              <a:solidFill>
                <a:srgbClr val="000000"/>
              </a:solidFill>
            </a:endParaRPr>
          </a:p>
        </p:txBody>
      </p:sp>
    </p:spTree>
    <p:extLst>
      <p:ext uri="{BB962C8B-B14F-4D97-AF65-F5344CB8AC3E}">
        <p14:creationId xmlns:p14="http://schemas.microsoft.com/office/powerpoint/2010/main" val="362737441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don't need to run `kitchen </a:t>
            </a:r>
            <a:r>
              <a:rPr lang="en-US" dirty="0" err="1" smtClean="0"/>
              <a:t>init</a:t>
            </a:r>
            <a:r>
              <a:rPr lang="en-US" dirty="0" smtClean="0"/>
              <a:t>` because we already have a default kitchen file. We may still need to update it to accomplish our objectives so lets learn more about the various fields in the configuration file.</a:t>
            </a:r>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8B263312-38AA-4E1E-B2B5-0F8F122B24FE}" type="slidenum">
              <a:rPr lang="en-US" smtClean="0"/>
              <a:pPr/>
              <a:t>64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a:xfrm>
            <a:off x="0" y="8685213"/>
            <a:ext cx="2971800" cy="457200"/>
          </a:xfrm>
          <a:prstGeom prst="rect">
            <a:avLst/>
          </a:prstGeom>
        </p:spPr>
        <p:txBody>
          <a:bodyPr/>
          <a:lstStyle/>
          <a:p>
            <a:endParaRPr lang="en-US" sz="900" dirty="0" smtClean="0">
              <a:solidFill>
                <a:srgbClr val="000000"/>
              </a:solidFill>
            </a:endParaRPr>
          </a:p>
        </p:txBody>
      </p:sp>
    </p:spTree>
    <p:extLst>
      <p:ext uri="{BB962C8B-B14F-4D97-AF65-F5344CB8AC3E}">
        <p14:creationId xmlns:p14="http://schemas.microsoft.com/office/powerpoint/2010/main" val="67187406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first key is driver, which has a single key-value pair that specifies the name of the driver Kitchen will use when executed. </a:t>
            </a:r>
          </a:p>
          <a:p>
            <a:endParaRPr lang="en-US" dirty="0" smtClean="0"/>
          </a:p>
          <a:p>
            <a:r>
              <a:rPr lang="en-US" dirty="0" smtClean="0"/>
              <a:t>The driver is responsible for creating the instance that we will use to test our cookbook. There are lots of different drivers available--two very popular ones are the </a:t>
            </a:r>
            <a:r>
              <a:rPr lang="en-US" dirty="0" err="1" smtClean="0"/>
              <a:t>docker</a:t>
            </a:r>
            <a:r>
              <a:rPr lang="en-US" dirty="0" smtClean="0"/>
              <a:t> and vagrant driver.</a:t>
            </a:r>
          </a:p>
          <a:p>
            <a:endParaRPr lang="en-US" dirty="0" smtClean="0"/>
          </a:p>
          <a:p>
            <a:r>
              <a:rPr lang="en-US" dirty="0" smtClean="0"/>
              <a:t>Instructor Note: Testing</a:t>
            </a:r>
            <a:r>
              <a:rPr lang="en-US" baseline="0" dirty="0" smtClean="0"/>
              <a:t> on this remote apache requires that we use </a:t>
            </a:r>
            <a:r>
              <a:rPr lang="en-US" baseline="0" dirty="0" err="1" smtClean="0"/>
              <a:t>Docker</a:t>
            </a:r>
            <a:r>
              <a:rPr lang="en-US" baseline="0" dirty="0" smtClean="0"/>
              <a:t> because Vagrant does not work within a virtual environment. Vagrant is the standard choice when working on your local apache.</a:t>
            </a:r>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8B263312-38AA-4E1E-B2B5-0F8F122B24FE}" type="slidenum">
              <a:rPr lang="en-US" smtClean="0"/>
              <a:pPr/>
              <a:t>65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a:xfrm>
            <a:off x="0" y="8685213"/>
            <a:ext cx="2971800" cy="457200"/>
          </a:xfrm>
          <a:prstGeom prst="rect">
            <a:avLst/>
          </a:prstGeom>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5390311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second key is </a:t>
            </a:r>
            <a:r>
              <a:rPr lang="en-US" dirty="0" err="1" smtClean="0"/>
              <a:t>provisioner</a:t>
            </a:r>
            <a:r>
              <a:rPr lang="en-US" dirty="0" smtClean="0"/>
              <a:t>, which also has a single key-value pair which is the name of the </a:t>
            </a:r>
            <a:r>
              <a:rPr lang="en-US" dirty="0" err="1" smtClean="0"/>
              <a:t>provisioner</a:t>
            </a:r>
            <a:r>
              <a:rPr lang="en-US" dirty="0" smtClean="0"/>
              <a:t> Kitchen will use when executed. This </a:t>
            </a:r>
            <a:r>
              <a:rPr lang="en-US" dirty="0" err="1" smtClean="0"/>
              <a:t>provisioner</a:t>
            </a:r>
            <a:r>
              <a:rPr lang="en-US" dirty="0" smtClean="0"/>
              <a:t> is responsible for how it applies code to the instance that the driver created. Here the default value is </a:t>
            </a:r>
            <a:r>
              <a:rPr lang="en-US" dirty="0" err="1" smtClean="0"/>
              <a:t>chef_zero</a:t>
            </a:r>
            <a:r>
              <a:rPr lang="en-US" dirty="0" smtClean="0"/>
              <a:t>.</a:t>
            </a:r>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8B263312-38AA-4E1E-B2B5-0F8F122B24FE}" type="slidenum">
              <a:rPr lang="en-US" smtClean="0"/>
              <a:pPr/>
              <a:t>66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a:xfrm>
            <a:off x="0" y="8685213"/>
            <a:ext cx="2971800" cy="457200"/>
          </a:xfrm>
          <a:prstGeom prst="rect">
            <a:avLst/>
          </a:prstGeom>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0644475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third key is platforms, which contains a list of all the platforms that Kitchen will test against when executed. This should be a list of all the platforms that you want your cookbook to support.</a:t>
            </a:r>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8B263312-38AA-4E1E-B2B5-0F8F122B24FE}" type="slidenum">
              <a:rPr lang="en-US" smtClean="0"/>
              <a:pPr/>
              <a:t>67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a:xfrm>
            <a:off x="0" y="8685213"/>
            <a:ext cx="2971800" cy="457200"/>
          </a:xfrm>
          <a:prstGeom prst="rect">
            <a:avLst/>
          </a:prstGeom>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7198934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fourth key is suites, which contains a list of all the test suites that Kitchen will test against when executed. Each suite usually defines a unique combination of run lists that exercise all the recipes within a cookbook.</a:t>
            </a:r>
          </a:p>
          <a:p>
            <a:endParaRPr lang="en-US" dirty="0" smtClean="0"/>
          </a:p>
          <a:p>
            <a:r>
              <a:rPr lang="en-US" dirty="0" smtClean="0"/>
              <a:t>In this example, this suite is named 'default'.</a:t>
            </a:r>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8B263312-38AA-4E1E-B2B5-0F8F122B24FE}" type="slidenum">
              <a:rPr lang="en-US" smtClean="0"/>
              <a:pPr/>
              <a:t>68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a:xfrm>
            <a:off x="0" y="8685213"/>
            <a:ext cx="2971800" cy="457200"/>
          </a:xfrm>
          <a:prstGeom prst="rect">
            <a:avLst/>
          </a:prstGeom>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3433455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default suite will execute the run list containing: The apache cookbook's default recipe.</a:t>
            </a: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8B263312-38AA-4E1E-B2B5-0F8F122B24FE}" type="slidenum">
              <a:rPr lang="en-US" smtClean="0"/>
              <a:pPr/>
              <a:t>69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a:xfrm>
            <a:off x="0" y="8685213"/>
            <a:ext cx="2971800" cy="457200"/>
          </a:xfrm>
          <a:prstGeom prst="rect">
            <a:avLst/>
          </a:prstGeom>
        </p:spPr>
        <p:txBody>
          <a:bodyPr/>
          <a:lstStyle/>
          <a:p>
            <a:endParaRPr lang="en-US" sz="900" dirty="0" smtClean="0">
              <a:solidFill>
                <a:srgbClr val="000000"/>
              </a:solidFill>
            </a:endParaRPr>
          </a:p>
        </p:txBody>
      </p:sp>
    </p:spTree>
    <p:extLst>
      <p:ext uri="{BB962C8B-B14F-4D97-AF65-F5344CB8AC3E}">
        <p14:creationId xmlns:p14="http://schemas.microsoft.com/office/powerpoint/2010/main" val="361543960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It is important to recognize that within the .</a:t>
            </a:r>
            <a:r>
              <a:rPr lang="en-US" dirty="0" err="1" smtClean="0"/>
              <a:t>kitchen.yml</a:t>
            </a:r>
            <a:r>
              <a:rPr lang="en-US" dirty="0" smtClean="0"/>
              <a:t> file we defined two fields that create a test matrix;</a:t>
            </a:r>
            <a:r>
              <a:rPr lang="en-US" baseline="0" dirty="0" smtClean="0"/>
              <a:t> T</a:t>
            </a:r>
            <a:r>
              <a:rPr lang="en-US" dirty="0" smtClean="0"/>
              <a:t>he number of platforms we want to support multiplied by the number of test suites that we defined.</a:t>
            </a:r>
          </a:p>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8B263312-38AA-4E1E-B2B5-0F8F122B24FE}" type="slidenum">
              <a:rPr lang="en-US" smtClean="0"/>
              <a:pPr/>
              <a:t>70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a:xfrm>
            <a:off x="0" y="8685213"/>
            <a:ext cx="2971800" cy="457200"/>
          </a:xfrm>
          <a:prstGeom prst="rect">
            <a:avLst/>
          </a:prstGeom>
        </p:spPr>
        <p:txBody>
          <a:bodyPr/>
          <a:lstStyle/>
          <a:p>
            <a:endParaRPr lang="en-US" sz="900" dirty="0" smtClean="0">
              <a:solidFill>
                <a:srgbClr val="000000"/>
              </a:solidFill>
            </a:endParaRPr>
          </a:p>
        </p:txBody>
      </p:sp>
    </p:spTree>
    <p:extLst>
      <p:ext uri="{BB962C8B-B14F-4D97-AF65-F5344CB8AC3E}">
        <p14:creationId xmlns:p14="http://schemas.microsoft.com/office/powerpoint/2010/main" val="5016321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7"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126978"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dirty="0" smtClean="0">
                <a:latin typeface="Helvetica" charset="0"/>
                <a:cs typeface="Helvetica" charset="0"/>
                <a:sym typeface="Helvetica" charset="0"/>
              </a:rPr>
              <a:t>Okay, so now</a:t>
            </a:r>
            <a:r>
              <a:rPr lang="en-US" sz="1600" baseline="0" dirty="0" smtClean="0">
                <a:latin typeface="Helvetica" charset="0"/>
                <a:cs typeface="Helvetica" charset="0"/>
                <a:sym typeface="Helvetica" charset="0"/>
              </a:rPr>
              <a:t> that we understand DevOps.  Let’s talk about your typical infrastructure.</a:t>
            </a:r>
            <a:endParaRPr lang="en-US" sz="1600" dirty="0" smtClean="0">
              <a:latin typeface="Helvetica" charset="0"/>
              <a:cs typeface="Helvetica" charset="0"/>
              <a:sym typeface="Helvetica" charset="0"/>
            </a:endParaRPr>
          </a:p>
          <a:p>
            <a:endParaRPr lang="en-US" sz="1600" dirty="0" smtClean="0">
              <a:latin typeface="Helvetica" charset="0"/>
              <a:cs typeface="Helvetica" charset="0"/>
              <a:sym typeface="Helvetica" charset="0"/>
            </a:endParaRPr>
          </a:p>
          <a:p>
            <a:r>
              <a:rPr lang="en-US" sz="1600" dirty="0" smtClean="0">
                <a:latin typeface="Helvetica" charset="0"/>
                <a:cs typeface="Helvetica" charset="0"/>
                <a:sym typeface="Helvetica" charset="0"/>
              </a:rPr>
              <a:t>Your</a:t>
            </a:r>
            <a:r>
              <a:rPr lang="en-US" sz="1600" baseline="0" dirty="0" smtClean="0">
                <a:latin typeface="Helvetica" charset="0"/>
                <a:cs typeface="Helvetica" charset="0"/>
                <a:sym typeface="Helvetica" charset="0"/>
              </a:rPr>
              <a:t> application or website starts out with an idea.  And that idea, well, it starts out small.  So, you create a webpage with a single app server to share your idea with the world.</a:t>
            </a:r>
          </a:p>
          <a:p>
            <a:endParaRPr lang="en-US" sz="1600" baseline="0" dirty="0" smtClean="0">
              <a:latin typeface="Helvetica" charset="0"/>
              <a:cs typeface="Helvetica" charset="0"/>
              <a:sym typeface="Helvetica" charset="0"/>
            </a:endParaRPr>
          </a:p>
          <a:p>
            <a:r>
              <a:rPr lang="en-US" sz="1600" baseline="0" dirty="0" smtClean="0">
                <a:latin typeface="Helvetica" charset="0"/>
                <a:cs typeface="Helvetica" charset="0"/>
                <a:sym typeface="Helvetica" charset="0"/>
              </a:rPr>
              <a:t>If your idea never grew, this probably would be enough.</a:t>
            </a:r>
            <a:endParaRPr lang="en-US" sz="1600" dirty="0">
              <a:latin typeface="Helvetica" charset="0"/>
              <a:cs typeface="Helvetica" charset="0"/>
              <a:sym typeface="Helvetica" charset="0"/>
            </a:endParaRPr>
          </a:p>
        </p:txBody>
      </p:sp>
    </p:spTree>
    <p:extLst>
      <p:ext uri="{BB962C8B-B14F-4D97-AF65-F5344CB8AC3E}">
        <p14:creationId xmlns:p14="http://schemas.microsoft.com/office/powerpoint/2010/main" val="166880390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first kitchen command is `kitchen create`.</a:t>
            </a:r>
          </a:p>
          <a:p>
            <a:endParaRPr lang="en-US" dirty="0" smtClean="0"/>
          </a:p>
          <a:p>
            <a:r>
              <a:rPr lang="en-US" dirty="0" smtClean="0"/>
              <a:t>To create an instance means to turn on virtual or cloud instances for the platforms specified in the kitchen configuration.</a:t>
            </a:r>
          </a:p>
          <a:p>
            <a:endParaRPr lang="en-US" dirty="0" smtClean="0"/>
          </a:p>
          <a:p>
            <a:r>
              <a:rPr lang="en-US" dirty="0" smtClean="0"/>
              <a:t>In our case, this command would use the Docker driver to create a </a:t>
            </a:r>
            <a:r>
              <a:rPr lang="en-US" dirty="0" err="1" smtClean="0"/>
              <a:t>docker</a:t>
            </a:r>
            <a:r>
              <a:rPr lang="en-US" dirty="0" smtClean="0"/>
              <a:t> image based on centos-6.7.</a:t>
            </a:r>
          </a:p>
          <a:p>
            <a:endParaRPr lang="en-US" dirty="0" smtClean="0"/>
          </a:p>
          <a:p>
            <a:r>
              <a:rPr lang="en-US" dirty="0" smtClean="0"/>
              <a:t>Instructor Note: The command does allow you to create specific instances by name or all instances that match a provided criteria.</a:t>
            </a:r>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8B263312-38AA-4E1E-B2B5-0F8F122B24FE}" type="slidenum">
              <a:rPr lang="en-US" smtClean="0"/>
              <a:pPr/>
              <a:t>71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a:xfrm>
            <a:off x="0" y="8685213"/>
            <a:ext cx="2971800" cy="457200"/>
          </a:xfrm>
          <a:prstGeom prst="rect">
            <a:avLst/>
          </a:prstGeom>
        </p:spPr>
        <p:txBody>
          <a:bodyPr/>
          <a:lstStyle/>
          <a:p>
            <a:endParaRPr lang="en-US" sz="900" dirty="0" smtClean="0">
              <a:solidFill>
                <a:srgbClr val="000000"/>
              </a:solidFill>
            </a:endParaRPr>
          </a:p>
        </p:txBody>
      </p:sp>
    </p:spTree>
    <p:extLst>
      <p:ext uri="{BB962C8B-B14F-4D97-AF65-F5344CB8AC3E}">
        <p14:creationId xmlns:p14="http://schemas.microsoft.com/office/powerpoint/2010/main" val="422464448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Creating an image gives us a instance to test our cookbooks but it still would leave us with the work of installing chef and applying the cookbook defined in our .</a:t>
            </a:r>
            <a:r>
              <a:rPr lang="en-US" dirty="0" err="1" smtClean="0"/>
              <a:t>kitchen.yml</a:t>
            </a:r>
            <a:r>
              <a:rPr lang="en-US" dirty="0" smtClean="0"/>
              <a:t> run list.</a:t>
            </a:r>
          </a:p>
          <a:p>
            <a:endParaRPr lang="en-US" dirty="0" smtClean="0"/>
          </a:p>
          <a:p>
            <a:r>
              <a:rPr lang="en-US" dirty="0" smtClean="0"/>
              <a:t>So let's</a:t>
            </a:r>
            <a:r>
              <a:rPr lang="en-US" baseline="0" dirty="0" smtClean="0"/>
              <a:t> </a:t>
            </a:r>
            <a:r>
              <a:rPr lang="en-US" dirty="0" smtClean="0"/>
              <a:t>introduce you to the second kitchen command: `kitchen converge`.</a:t>
            </a:r>
          </a:p>
          <a:p>
            <a:endParaRPr lang="en-US" dirty="0" smtClean="0"/>
          </a:p>
          <a:p>
            <a:r>
              <a:rPr lang="en-US" dirty="0" smtClean="0"/>
              <a:t>Converging an instance will create the instance if it has not already been created. Then it will install chef and apply that cookbook to that instance.</a:t>
            </a:r>
          </a:p>
          <a:p>
            <a:endParaRPr lang="en-US" dirty="0" smtClean="0"/>
          </a:p>
          <a:p>
            <a:r>
              <a:rPr lang="en-US" dirty="0" smtClean="0"/>
              <a:t>In our case, this command would take our image and install chef and apply the apache cookbook's default recipe.</a:t>
            </a:r>
          </a:p>
          <a:p>
            <a:endParaRPr lang="en-US" dirty="0" smtClean="0"/>
          </a:p>
          <a:p>
            <a:r>
              <a:rPr lang="en-US" dirty="0" smtClean="0"/>
              <a:t>Instructor Note: It also, like the `kitchen create` commands, defaults to all instances when executed without any parameters. And is capable of accepting parameters to converge a specific instance or all instances that match the provided criteria.</a:t>
            </a:r>
          </a:p>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8B263312-38AA-4E1E-B2B5-0F8F122B24FE}" type="slidenum">
              <a:rPr lang="en-US" smtClean="0"/>
              <a:pPr/>
              <a:t>72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a:xfrm>
            <a:off x="0" y="8685213"/>
            <a:ext cx="2971800" cy="457200"/>
          </a:xfrm>
          <a:prstGeom prst="rect">
            <a:avLst/>
          </a:prstGeom>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3459502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third kitchen command is `kitchen verify`.</a:t>
            </a:r>
          </a:p>
          <a:p>
            <a:endParaRPr lang="en-US" dirty="0" smtClean="0"/>
          </a:p>
          <a:p>
            <a:r>
              <a:rPr lang="en-US" dirty="0" smtClean="0"/>
              <a:t>To verify an instance means to:</a:t>
            </a:r>
          </a:p>
          <a:p>
            <a:endParaRPr lang="en-US" dirty="0" smtClean="0"/>
          </a:p>
          <a:p>
            <a:pPr marL="171450" indent="-171450">
              <a:buFont typeface="Arial" panose="020B0604020202020204" pitchFamily="34" charset="0"/>
              <a:buChar char="•"/>
            </a:pPr>
            <a:r>
              <a:rPr lang="en-US" dirty="0" smtClean="0"/>
              <a:t>Create a virtual or cloud instances, if needed</a:t>
            </a:r>
          </a:p>
          <a:p>
            <a:pPr marL="171450" indent="-171450">
              <a:buFont typeface="Arial" panose="020B0604020202020204" pitchFamily="34" charset="0"/>
              <a:buChar char="•"/>
            </a:pPr>
            <a:r>
              <a:rPr lang="en-US" dirty="0" smtClean="0"/>
              <a:t>Converge the instance, if needed</a:t>
            </a:r>
          </a:p>
          <a:p>
            <a:pPr marL="171450" indent="-171450">
              <a:buFont typeface="Arial" panose="020B0604020202020204" pitchFamily="34" charset="0"/>
              <a:buChar char="•"/>
            </a:pPr>
            <a:r>
              <a:rPr lang="en-US" dirty="0" smtClean="0"/>
              <a:t>And then execute a collection of defined tests against the instance</a:t>
            </a:r>
          </a:p>
          <a:p>
            <a:endParaRPr lang="en-US" dirty="0" smtClean="0"/>
          </a:p>
          <a:p>
            <a:r>
              <a:rPr lang="en-US" dirty="0" smtClean="0"/>
              <a:t>In our case, our instance has already been created and converged so when we run `kitchen verify` it will execute the tests that we will later define.</a:t>
            </a:r>
          </a:p>
          <a:p>
            <a:endParaRPr lang="en-US" dirty="0" smtClean="0"/>
          </a:p>
          <a:p>
            <a:r>
              <a:rPr lang="en-US" dirty="0" smtClean="0"/>
              <a:t>Instructor Note:</a:t>
            </a:r>
            <a:r>
              <a:rPr lang="en-US" baseline="0" dirty="0" smtClean="0"/>
              <a:t> It works as the other commands do with regard to parameters and targeting instances.</a:t>
            </a:r>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8B263312-38AA-4E1E-B2B5-0F8F122B24FE}" type="slidenum">
              <a:rPr lang="en-US" smtClean="0"/>
              <a:pPr/>
              <a:t>73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a:xfrm>
            <a:off x="0" y="8685213"/>
            <a:ext cx="2971800" cy="457200"/>
          </a:xfrm>
          <a:prstGeom prst="rect">
            <a:avLst/>
          </a:prstGeom>
        </p:spPr>
        <p:txBody>
          <a:bodyPr/>
          <a:lstStyle/>
          <a:p>
            <a:endParaRPr lang="en-US" sz="900" dirty="0" smtClean="0">
              <a:solidFill>
                <a:srgbClr val="000000"/>
              </a:solidFill>
            </a:endParaRPr>
          </a:p>
        </p:txBody>
      </p:sp>
    </p:spTree>
    <p:extLst>
      <p:ext uri="{BB962C8B-B14F-4D97-AF65-F5344CB8AC3E}">
        <p14:creationId xmlns:p14="http://schemas.microsoft.com/office/powerpoint/2010/main" val="191132175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fourth kitchen command is `kitchen destroy`.</a:t>
            </a:r>
          </a:p>
          <a:p>
            <a:endParaRPr lang="en-US" dirty="0" smtClean="0"/>
          </a:p>
          <a:p>
            <a:r>
              <a:rPr lang="en-US" dirty="0" smtClean="0"/>
              <a:t>Destroy is available at all stages and essentially cleans up the instance.</a:t>
            </a:r>
          </a:p>
          <a:p>
            <a:endParaRPr lang="en-US" dirty="0" smtClean="0"/>
          </a:p>
          <a:p>
            <a:r>
              <a:rPr lang="en-US" dirty="0" smtClean="0"/>
              <a:t>Instructor Note:  It works as all the other commands do with regard to parameters and targeting instances.</a:t>
            </a:r>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8B263312-38AA-4E1E-B2B5-0F8F122B24FE}" type="slidenum">
              <a:rPr lang="en-US" smtClean="0"/>
              <a:pPr/>
              <a:t>74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a:xfrm>
            <a:off x="0" y="8685213"/>
            <a:ext cx="2971800" cy="457200"/>
          </a:xfrm>
          <a:prstGeom prst="rect">
            <a:avLst/>
          </a:prstGeom>
        </p:spPr>
        <p:txBody>
          <a:bodyPr/>
          <a:lstStyle/>
          <a:p>
            <a:endParaRPr lang="en-US" sz="900" dirty="0" smtClean="0">
              <a:solidFill>
                <a:srgbClr val="000000"/>
              </a:solidFill>
            </a:endParaRPr>
          </a:p>
        </p:txBody>
      </p:sp>
    </p:spTree>
    <p:extLst>
      <p:ext uri="{BB962C8B-B14F-4D97-AF65-F5344CB8AC3E}">
        <p14:creationId xmlns:p14="http://schemas.microsoft.com/office/powerpoint/2010/main" val="290854906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 single command that encapsulates the entire workflow - that is `kitchen test`.</a:t>
            </a:r>
          </a:p>
          <a:p>
            <a:endParaRPr lang="en-US" dirty="0" smtClean="0"/>
          </a:p>
          <a:p>
            <a:r>
              <a:rPr lang="en-US" dirty="0" smtClean="0"/>
              <a:t>Kitchen test ensures that if the instance was in any state - created, converged, or verified - that it is immediately destroyed. This ensures a clean instance to perform all of the steps: create; converge; and verify. `kitchen test` completes the entire execution by destroying the instance at the end.</a:t>
            </a:r>
          </a:p>
          <a:p>
            <a:endParaRPr lang="en-US" dirty="0" smtClean="0"/>
          </a:p>
          <a:p>
            <a:r>
              <a:rPr lang="en-US" dirty="0" smtClean="0"/>
              <a:t>Traditionally this all encompassing workflow is useful to ensure that we have a clean state when we start and we do not leave a mess behind us.</a:t>
            </a:r>
          </a:p>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8B263312-38AA-4E1E-B2B5-0F8F122B24FE}" type="slidenum">
              <a:rPr lang="en-US" smtClean="0"/>
              <a:pPr/>
              <a:t>75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a:xfrm>
            <a:off x="0" y="8685213"/>
            <a:ext cx="2971800" cy="457200"/>
          </a:xfrm>
          <a:prstGeom prst="rect">
            <a:avLst/>
          </a:prstGeom>
        </p:spPr>
        <p:txBody>
          <a:bodyPr/>
          <a:lstStyle/>
          <a:p>
            <a:endParaRPr lang="en-US" sz="900" dirty="0" smtClean="0">
              <a:solidFill>
                <a:srgbClr val="000000"/>
              </a:solidFill>
            </a:endParaRPr>
          </a:p>
        </p:txBody>
      </p:sp>
    </p:spTree>
    <p:extLst>
      <p:ext uri="{BB962C8B-B14F-4D97-AF65-F5344CB8AC3E}">
        <p14:creationId xmlns:p14="http://schemas.microsoft.com/office/powerpoint/2010/main" val="362252200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8B263312-38AA-4E1E-B2B5-0F8F122B24FE}" type="slidenum">
              <a:rPr lang="en-US" smtClean="0"/>
              <a:pPr/>
              <a:t>76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a:xfrm>
            <a:off x="0" y="8685213"/>
            <a:ext cx="2971800" cy="457200"/>
          </a:xfrm>
          <a:prstGeom prst="rect">
            <a:avLst/>
          </a:prstGeom>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087185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343400"/>
            <a:ext cx="5486400" cy="4114800"/>
          </a:xfrm>
          <a:prstGeom prst="rect">
            <a:avLst/>
          </a:prstGeom>
        </p:spPr>
        <p:txBody>
          <a:bodyPr/>
          <a:lstStyle/>
          <a:p>
            <a:r>
              <a:rPr lang="en-US" dirty="0" smtClean="0"/>
              <a:t>So, now that we have generated our cookbook, used resources to build a recipe and tested our</a:t>
            </a:r>
            <a:r>
              <a:rPr lang="en-US" baseline="0" dirty="0" smtClean="0"/>
              <a:t> code (or at least talked about that piece) – we can push everything up to the Chef Server.  </a:t>
            </a:r>
            <a:endParaRPr lang="en-US" dirty="0"/>
          </a:p>
        </p:txBody>
      </p:sp>
    </p:spTree>
    <p:extLst>
      <p:ext uri="{BB962C8B-B14F-4D97-AF65-F5344CB8AC3E}">
        <p14:creationId xmlns:p14="http://schemas.microsoft.com/office/powerpoint/2010/main" val="158877779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Similar to asking the Chef Server about the list of available clients, you can also ask for information about cookbooks. You can find all the commands related to the cookbooks subcommand by running `knife cookbook --help`. </a:t>
            </a:r>
          </a:p>
          <a:p>
            <a:endParaRPr lang="en-US" dirty="0" smtClean="0"/>
          </a:p>
          <a:p>
            <a:r>
              <a:rPr lang="en-US" dirty="0" smtClean="0"/>
              <a:t>Similar to the list of clients, you can examine a list of cookbooks. </a:t>
            </a:r>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8B263312-38AA-4E1E-B2B5-0F8F122B24FE}" type="slidenum">
              <a:rPr lang="en-US" smtClean="0"/>
              <a:pPr/>
              <a:t>78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a:xfrm>
            <a:off x="0" y="8685213"/>
            <a:ext cx="2971800" cy="457200"/>
          </a:xfrm>
          <a:prstGeom prst="rect">
            <a:avLst/>
          </a:prstGeom>
        </p:spPr>
        <p:txBody>
          <a:bodyPr/>
          <a:lstStyle/>
          <a:p>
            <a:endParaRPr lang="en-US" sz="900" dirty="0" smtClean="0">
              <a:solidFill>
                <a:srgbClr val="000000"/>
              </a:solidFill>
            </a:endParaRPr>
          </a:p>
        </p:txBody>
      </p:sp>
    </p:spTree>
    <p:extLst>
      <p:ext uri="{BB962C8B-B14F-4D97-AF65-F5344CB8AC3E}">
        <p14:creationId xmlns:p14="http://schemas.microsoft.com/office/powerpoint/2010/main" val="91388804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Running this</a:t>
            </a:r>
            <a:r>
              <a:rPr lang="en-US" baseline="0" dirty="0" smtClean="0"/>
              <a:t> command </a:t>
            </a:r>
            <a:r>
              <a:rPr lang="en-US" dirty="0" smtClean="0"/>
              <a:t>will return the cookbooks currently uploaded to the Chef Server. The empty response should come as no surprise.</a:t>
            </a:r>
          </a:p>
          <a:p>
            <a:endParaRPr lang="en-US" dirty="0" smtClean="0"/>
          </a:p>
          <a:p>
            <a:r>
              <a:rPr lang="en-US" dirty="0" smtClean="0"/>
              <a:t>You want to change that. So you are going to upload each of your cookbooks to the Chef Server.</a:t>
            </a: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8B263312-38AA-4E1E-B2B5-0F8F122B24FE}" type="slidenum">
              <a:rPr lang="en-US" smtClean="0"/>
              <a:pPr/>
              <a:t>79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a:xfrm>
            <a:off x="0" y="8685213"/>
            <a:ext cx="2971800" cy="457200"/>
          </a:xfrm>
          <a:prstGeom prst="rect">
            <a:avLst/>
          </a:prstGeom>
        </p:spPr>
        <p:txBody>
          <a:bodyPr/>
          <a:lstStyle/>
          <a:p>
            <a:endParaRPr lang="en-US" sz="900" dirty="0" smtClean="0">
              <a:solidFill>
                <a:srgbClr val="000000"/>
              </a:solidFill>
            </a:endParaRPr>
          </a:p>
        </p:txBody>
      </p:sp>
    </p:spTree>
    <p:extLst>
      <p:ext uri="{BB962C8B-B14F-4D97-AF65-F5344CB8AC3E}">
        <p14:creationId xmlns:p14="http://schemas.microsoft.com/office/powerpoint/2010/main" val="228031469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upload a cookbook to the</a:t>
            </a:r>
            <a:r>
              <a:rPr lang="en-US" baseline="0" dirty="0" smtClean="0"/>
              <a:t> Chef Server you need to be within the directory of the cookbook. Let us start with the apache cookbook. Change directory into the apache cookbook directory which is within the cookbooks directory.</a:t>
            </a:r>
          </a:p>
          <a:p>
            <a:endParaRPr lang="en-US" baseline="0" dirty="0" smtClean="0"/>
          </a:p>
          <a:p>
            <a:endParaRPr lang="en-US" baseline="0" dirty="0" smtClean="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8B263312-38AA-4E1E-B2B5-0F8F122B24FE}" type="slidenum">
              <a:rPr lang="en-US" smtClean="0"/>
              <a:pPr/>
              <a:t>80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a:xfrm>
            <a:off x="0" y="8685213"/>
            <a:ext cx="2971800" cy="457200"/>
          </a:xfrm>
          <a:prstGeom prst="rect">
            <a:avLst/>
          </a:prstGeom>
        </p:spPr>
        <p:txBody>
          <a:bodyPr/>
          <a:lstStyle/>
          <a:p>
            <a:endParaRPr lang="en-US" sz="900" dirty="0" smtClean="0">
              <a:solidFill>
                <a:srgbClr val="000000"/>
              </a:solidFill>
            </a:endParaRPr>
          </a:p>
        </p:txBody>
      </p:sp>
    </p:spTree>
    <p:extLst>
      <p:ext uri="{BB962C8B-B14F-4D97-AF65-F5344CB8AC3E}">
        <p14:creationId xmlns:p14="http://schemas.microsoft.com/office/powerpoint/2010/main" val="38333447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5"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12902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dirty="0" smtClean="0">
                <a:latin typeface="Helvetica" charset="0"/>
                <a:cs typeface="Helvetica" charset="0"/>
                <a:sym typeface="Helvetica" charset="0"/>
              </a:rPr>
              <a:t>But your idea is amazing, and people start wanting to use it.  So, you realize you may need to add an application</a:t>
            </a:r>
            <a:r>
              <a:rPr lang="en-US" sz="1600" baseline="0" dirty="0" smtClean="0">
                <a:latin typeface="Helvetica" charset="0"/>
                <a:cs typeface="Helvetica" charset="0"/>
                <a:sym typeface="Helvetica" charset="0"/>
              </a:rPr>
              <a:t> database to store the data related to the activity on your webpage.</a:t>
            </a:r>
            <a:endParaRPr lang="en-US" sz="1600" dirty="0">
              <a:latin typeface="Helvetica" charset="0"/>
              <a:cs typeface="Helvetica" charset="0"/>
              <a:sym typeface="Helvetica" charset="0"/>
            </a:endParaRPr>
          </a:p>
        </p:txBody>
      </p:sp>
    </p:spTree>
    <p:extLst>
      <p:ext uri="{BB962C8B-B14F-4D97-AF65-F5344CB8AC3E}">
        <p14:creationId xmlns:p14="http://schemas.microsoft.com/office/powerpoint/2010/main" val="210617886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a:t>
            </a:r>
            <a:r>
              <a:rPr lang="en-US" baseline="0" dirty="0" smtClean="0"/>
              <a:t> this brings us to </a:t>
            </a:r>
            <a:r>
              <a:rPr lang="en-US" baseline="0" dirty="0" err="1" smtClean="0"/>
              <a:t>Berkshelf</a:t>
            </a:r>
            <a:r>
              <a:rPr lang="en-US" baseline="0" dirty="0" smtClean="0"/>
              <a:t>.  </a:t>
            </a:r>
          </a:p>
          <a:p>
            <a:endParaRPr lang="en-US" baseline="0" dirty="0" smtClean="0"/>
          </a:p>
          <a:p>
            <a:r>
              <a:rPr lang="en-US" baseline="0" dirty="0" smtClean="0"/>
              <a:t>And no, it’s not just some crazy meme you pass around on slack (or are Steve </a:t>
            </a:r>
            <a:r>
              <a:rPr lang="en-US" baseline="0" dirty="0" err="1" smtClean="0"/>
              <a:t>DelFante</a:t>
            </a:r>
            <a:r>
              <a:rPr lang="en-US" baseline="0" dirty="0" smtClean="0"/>
              <a:t> and me the only ones who do that?)</a:t>
            </a:r>
            <a:endParaRPr lang="en-US" dirty="0"/>
          </a:p>
        </p:txBody>
      </p:sp>
    </p:spTree>
    <p:extLst>
      <p:ext uri="{BB962C8B-B14F-4D97-AF65-F5344CB8AC3E}">
        <p14:creationId xmlns:p14="http://schemas.microsoft.com/office/powerpoint/2010/main" val="37561173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a:p>
            <a:r>
              <a:rPr lang="en-US" dirty="0" err="1" smtClean="0"/>
              <a:t>Berkshelf</a:t>
            </a:r>
            <a:r>
              <a:rPr lang="en-US" dirty="0" smtClean="0"/>
              <a:t> is a cookbook management tool that allows us to upload your cookbooks and all of its dependencies to the Chef Server. In this instance, your current cookbooks have no dependencies, but in the future when they do, </a:t>
            </a:r>
            <a:r>
              <a:rPr lang="en-US" dirty="0" err="1" smtClean="0"/>
              <a:t>Berkshelf</a:t>
            </a:r>
            <a:r>
              <a:rPr lang="en-US" dirty="0" smtClean="0"/>
              <a:t> will assist you in ensuring those are all uploaded.</a:t>
            </a:r>
          </a:p>
          <a:p>
            <a:endParaRPr lang="en-US" dirty="0" smtClean="0"/>
          </a:p>
          <a:p>
            <a:r>
              <a:rPr lang="en-US" sz="1400" dirty="0" smtClean="0"/>
              <a:t>[JUMP TO WHITE BOARD TO ILLUSTRATE THIS]</a:t>
            </a:r>
          </a:p>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8B263312-38AA-4E1E-B2B5-0F8F122B24FE}" type="slidenum">
              <a:rPr lang="en-US" smtClean="0"/>
              <a:pPr/>
              <a:t>82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a:xfrm>
            <a:off x="0" y="8685213"/>
            <a:ext cx="2971800" cy="457200"/>
          </a:xfrm>
          <a:prstGeom prst="rect">
            <a:avLst/>
          </a:prstGeom>
        </p:spPr>
        <p:txBody>
          <a:bodyPr/>
          <a:lstStyle/>
          <a:p>
            <a:endParaRPr lang="en-US" sz="900" dirty="0" smtClean="0">
              <a:solidFill>
                <a:srgbClr val="000000"/>
              </a:solidFill>
            </a:endParaRPr>
          </a:p>
        </p:txBody>
      </p:sp>
    </p:spTree>
    <p:extLst>
      <p:ext uri="{BB962C8B-B14F-4D97-AF65-F5344CB8AC3E}">
        <p14:creationId xmlns:p14="http://schemas.microsoft.com/office/powerpoint/2010/main" val="220527947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Berkshelf is a command-line tool</a:t>
            </a:r>
            <a:r>
              <a:rPr lang="en-US" baseline="0" dirty="0" smtClean="0"/>
              <a:t> that you can ask to see available the commands.</a:t>
            </a:r>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8B263312-38AA-4E1E-B2B5-0F8F122B24FE}" type="slidenum">
              <a:rPr lang="en-US" smtClean="0"/>
              <a:pPr/>
              <a:t>83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a:xfrm>
            <a:off x="0" y="8685213"/>
            <a:ext cx="2971800" cy="457200"/>
          </a:xfrm>
          <a:prstGeom prst="rect">
            <a:avLst/>
          </a:prstGeom>
        </p:spPr>
        <p:txBody>
          <a:bodyPr/>
          <a:lstStyle/>
          <a:p>
            <a:endParaRPr lang="en-US" sz="900" dirty="0" smtClean="0">
              <a:solidFill>
                <a:srgbClr val="000000"/>
              </a:solidFill>
            </a:endParaRPr>
          </a:p>
        </p:txBody>
      </p:sp>
    </p:spTree>
    <p:extLst>
      <p:ext uri="{BB962C8B-B14F-4D97-AF65-F5344CB8AC3E}">
        <p14:creationId xmlns:p14="http://schemas.microsoft.com/office/powerpoint/2010/main" val="1632357225"/>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Berkshelf is used on a per-cookbook basis. As dependencies are often per cookbook</a:t>
            </a:r>
            <a:r>
              <a:rPr lang="en-US" baseline="0" dirty="0" smtClean="0"/>
              <a:t> you'll need to </a:t>
            </a:r>
            <a:r>
              <a:rPr lang="en-US" dirty="0" smtClean="0"/>
              <a:t>change into the directory of the cookbook. </a:t>
            </a:r>
          </a:p>
          <a:p>
            <a:endParaRPr lang="en-US" dirty="0" smtClean="0"/>
          </a:p>
          <a:p>
            <a:r>
              <a:rPr lang="en-US" dirty="0" smtClean="0"/>
              <a:t>You should install any dependencies that your cookbook might have. Again, in this instance there are no dependencies external to this cookbook but Berkshelf ensures that this is the case when it runs the 'berks install' command.</a:t>
            </a:r>
          </a:p>
          <a:p>
            <a:endParaRPr lang="en-US" dirty="0" smtClean="0"/>
          </a:p>
          <a:p>
            <a:r>
              <a:rPr lang="en-US" dirty="0" smtClean="0"/>
              <a:t>You'll see that it finds the current cookbook within your current directory, it contacts the Supermarket for any external dependencies, and then ...</a:t>
            </a:r>
          </a:p>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8B263312-38AA-4E1E-B2B5-0F8F122B24FE}" type="slidenum">
              <a:rPr lang="en-US" smtClean="0"/>
              <a:pPr/>
              <a:t>84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a:xfrm>
            <a:off x="0" y="8685213"/>
            <a:ext cx="2971800" cy="457200"/>
          </a:xfrm>
          <a:prstGeom prst="rect">
            <a:avLst/>
          </a:prstGeom>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57811300"/>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 completes by writing a </a:t>
            </a:r>
            <a:r>
              <a:rPr lang="en-US" dirty="0" err="1" smtClean="0"/>
              <a:t>Berksfile.lock</a:t>
            </a:r>
            <a:r>
              <a:rPr lang="en-US" dirty="0" smtClean="0"/>
              <a:t> to the file system.</a:t>
            </a:r>
          </a:p>
          <a:p>
            <a:endParaRPr lang="en-US" dirty="0" smtClean="0"/>
          </a:p>
          <a:p>
            <a:r>
              <a:rPr lang="en-US" dirty="0" smtClean="0"/>
              <a:t>The </a:t>
            </a:r>
            <a:r>
              <a:rPr lang="en-US" dirty="0" err="1" smtClean="0"/>
              <a:t>Berksfile.lock</a:t>
            </a:r>
            <a:r>
              <a:rPr lang="en-US" dirty="0" smtClean="0"/>
              <a:t> is a receipt of all the cookbooks and dependencies found at the exact moment that you ran 'berks install'.</a:t>
            </a:r>
          </a:p>
          <a:p>
            <a:endParaRPr lang="en-US" dirty="0" smtClean="0"/>
          </a:p>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8B263312-38AA-4E1E-B2B5-0F8F122B24FE}" type="slidenum">
              <a:rPr lang="en-US" smtClean="0"/>
              <a:pPr/>
              <a:t>85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a:xfrm>
            <a:off x="0" y="8685213"/>
            <a:ext cx="2971800" cy="457200"/>
          </a:xfrm>
          <a:prstGeom prst="rect">
            <a:avLst/>
          </a:prstGeom>
        </p:spPr>
        <p:txBody>
          <a:bodyPr/>
          <a:lstStyle/>
          <a:p>
            <a:endParaRPr lang="en-US" sz="900" dirty="0" smtClean="0">
              <a:solidFill>
                <a:srgbClr val="000000"/>
              </a:solidFill>
            </a:endParaRPr>
          </a:p>
        </p:txBody>
      </p:sp>
    </p:spTree>
    <p:extLst>
      <p:ext uri="{BB962C8B-B14F-4D97-AF65-F5344CB8AC3E}">
        <p14:creationId xmlns:p14="http://schemas.microsoft.com/office/powerpoint/2010/main" val="2822936776"/>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lock file is useful to ensure that in the future you use the same dependencies when working with the cookbook.</a:t>
            </a:r>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8B263312-38AA-4E1E-B2B5-0F8F122B24FE}" type="slidenum">
              <a:rPr lang="en-US" smtClean="0"/>
              <a:pPr/>
              <a:t>86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a:xfrm>
            <a:off x="0" y="8685213"/>
            <a:ext cx="2971800" cy="457200"/>
          </a:xfrm>
          <a:prstGeom prst="rect">
            <a:avLst/>
          </a:prstGeom>
        </p:spPr>
        <p:txBody>
          <a:bodyPr/>
          <a:lstStyle/>
          <a:p>
            <a:endParaRPr lang="en-US" sz="900" dirty="0" smtClean="0">
              <a:solidFill>
                <a:srgbClr val="000000"/>
              </a:solidFill>
            </a:endParaRPr>
          </a:p>
        </p:txBody>
      </p:sp>
    </p:spTree>
    <p:extLst>
      <p:ext uri="{BB962C8B-B14F-4D97-AF65-F5344CB8AC3E}">
        <p14:creationId xmlns:p14="http://schemas.microsoft.com/office/powerpoint/2010/main" val="719346377"/>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the dependencies accounted for, it is time to upload the to the Chef Server. This is another sub-command that Berkshelf provides called 'upload'. Run</a:t>
            </a:r>
            <a:r>
              <a:rPr lang="en-US" baseline="0" dirty="0" smtClean="0"/>
              <a:t> the command </a:t>
            </a:r>
            <a:r>
              <a:rPr lang="en-US" dirty="0" smtClean="0"/>
              <a:t>to upload the apache cookbook to the Chef Server.</a:t>
            </a:r>
          </a:p>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8B263312-38AA-4E1E-B2B5-0F8F122B24FE}" type="slidenum">
              <a:rPr lang="en-US" smtClean="0"/>
              <a:pPr/>
              <a:t>87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a:xfrm>
            <a:off x="0" y="8685213"/>
            <a:ext cx="2971800" cy="457200"/>
          </a:xfrm>
          <a:prstGeom prst="rect">
            <a:avLst/>
          </a:prstGeom>
        </p:spPr>
        <p:txBody>
          <a:bodyPr/>
          <a:lstStyle/>
          <a:p>
            <a:endParaRPr lang="en-US" sz="900" dirty="0" smtClean="0">
              <a:solidFill>
                <a:srgbClr val="000000"/>
              </a:solidFill>
            </a:endParaRPr>
          </a:p>
        </p:txBody>
      </p:sp>
    </p:spTree>
    <p:extLst>
      <p:ext uri="{BB962C8B-B14F-4D97-AF65-F5344CB8AC3E}">
        <p14:creationId xmlns:p14="http://schemas.microsoft.com/office/powerpoint/2010/main" val="4232021236"/>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that is complete you can return to the cookbook command that allows you to display the cookbooks within your organization by running this command. This will show you that the Chef Server has the apache cookbook that you have uploaded.</a:t>
            </a:r>
          </a:p>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8B263312-38AA-4E1E-B2B5-0F8F122B24FE}" type="slidenum">
              <a:rPr lang="en-US" smtClean="0"/>
              <a:pPr/>
              <a:t>88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a:xfrm>
            <a:off x="0" y="8685213"/>
            <a:ext cx="2971800" cy="457200"/>
          </a:xfrm>
          <a:prstGeom prst="rect">
            <a:avLst/>
          </a:prstGeom>
        </p:spPr>
        <p:txBody>
          <a:bodyPr/>
          <a:lstStyle/>
          <a:p>
            <a:endParaRPr lang="en-US" sz="900" dirty="0" smtClean="0">
              <a:solidFill>
                <a:srgbClr val="000000"/>
              </a:solidFill>
            </a:endParaRPr>
          </a:p>
        </p:txBody>
      </p:sp>
    </p:spTree>
    <p:extLst>
      <p:ext uri="{BB962C8B-B14F-4D97-AF65-F5344CB8AC3E}">
        <p14:creationId xmlns:p14="http://schemas.microsoft.com/office/powerpoint/2010/main" val="785637358"/>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smtClean="0"/>
              <a:t>Pull technology – Nodes</a:t>
            </a:r>
            <a:r>
              <a:rPr lang="en-US" b="0" baseline="0" dirty="0" smtClean="0"/>
              <a:t> Poll chef server (by default every 30 minutes – but that can be customized by our customers).</a:t>
            </a:r>
            <a:endParaRPr lang="en-US" b="0" dirty="0" smtClean="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71EA22A5-3891-4C7D-9BEC-1B591C1D46DE}" type="slidenum">
              <a:rPr lang="en-US" smtClean="0"/>
              <a:t>89</a:t>
            </a:fld>
            <a:endParaRPr lang="en-US"/>
          </a:p>
        </p:txBody>
      </p:sp>
    </p:spTree>
    <p:extLst>
      <p:ext uri="{BB962C8B-B14F-4D97-AF65-F5344CB8AC3E}">
        <p14:creationId xmlns:p14="http://schemas.microsoft.com/office/powerpoint/2010/main" val="3406564862"/>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smtClean="0"/>
              <a:t>`</a:t>
            </a: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71EA22A5-3891-4C7D-9BEC-1B591C1D46DE}" type="slidenum">
              <a:rPr lang="en-US" smtClean="0"/>
              <a:t>90</a:t>
            </a:fld>
            <a:endParaRPr lang="en-US"/>
          </a:p>
        </p:txBody>
      </p:sp>
    </p:spTree>
    <p:extLst>
      <p:ext uri="{BB962C8B-B14F-4D97-AF65-F5344CB8AC3E}">
        <p14:creationId xmlns:p14="http://schemas.microsoft.com/office/powerpoint/2010/main" val="34065648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5"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12902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dirty="0" smtClean="0">
                <a:latin typeface="Helvetica" charset="0"/>
                <a:cs typeface="Helvetica" charset="0"/>
                <a:sym typeface="Helvetica" charset="0"/>
              </a:rPr>
              <a:t>And more people visit your webpage.</a:t>
            </a:r>
            <a:r>
              <a:rPr lang="en-US" sz="1600" baseline="0" dirty="0" smtClean="0">
                <a:latin typeface="Helvetica" charset="0"/>
                <a:cs typeface="Helvetica" charset="0"/>
                <a:sym typeface="Helvetica" charset="0"/>
              </a:rPr>
              <a:t>  More traffic means you need another application database.</a:t>
            </a:r>
            <a:endParaRPr lang="en-US" sz="1600" dirty="0">
              <a:latin typeface="Helvetica" charset="0"/>
              <a:cs typeface="Helvetica" charset="0"/>
              <a:sym typeface="Helvetica" charset="0"/>
            </a:endParaRPr>
          </a:p>
        </p:txBody>
      </p:sp>
    </p:spTree>
    <p:extLst>
      <p:ext uri="{BB962C8B-B14F-4D97-AF65-F5344CB8AC3E}">
        <p14:creationId xmlns:p14="http://schemas.microsoft.com/office/powerpoint/2010/main" val="2106178867"/>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343400"/>
            <a:ext cx="5486400" cy="4114800"/>
          </a:xfrm>
          <a:prstGeom prst="rect">
            <a:avLst/>
          </a:prstGeom>
        </p:spPr>
        <p:txBody>
          <a:bodyPr/>
          <a:lstStyle/>
          <a:p>
            <a:endParaRPr lang="en-US" dirty="0"/>
          </a:p>
        </p:txBody>
      </p:sp>
    </p:spTree>
    <p:extLst>
      <p:ext uri="{BB962C8B-B14F-4D97-AF65-F5344CB8AC3E}">
        <p14:creationId xmlns:p14="http://schemas.microsoft.com/office/powerpoint/2010/main" val="1588777791"/>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14215351"/>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343400"/>
            <a:ext cx="5486400" cy="4114800"/>
          </a:xfrm>
          <a:prstGeom prst="rect">
            <a:avLst/>
          </a:prstGeom>
        </p:spPr>
        <p:txBody>
          <a:bodyPr/>
          <a:lstStyle/>
          <a:p>
            <a:endParaRPr lang="en-US" dirty="0"/>
          </a:p>
        </p:txBody>
      </p:sp>
    </p:spTree>
    <p:extLst>
      <p:ext uri="{BB962C8B-B14F-4D97-AF65-F5344CB8AC3E}">
        <p14:creationId xmlns:p14="http://schemas.microsoft.com/office/powerpoint/2010/main" val="1588777791"/>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89319444"/>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am going to have to pull in some</a:t>
            </a:r>
            <a:r>
              <a:rPr lang="en-US" baseline="0" dirty="0" smtClean="0"/>
              <a:t> slides from Steve’s Compliance class to talk about Chef Compliance.</a:t>
            </a:r>
          </a:p>
          <a:p>
            <a:endParaRPr lang="en-US" baseline="0" dirty="0" smtClean="0"/>
          </a:p>
          <a:p>
            <a:endParaRPr lang="en-US" dirty="0"/>
          </a:p>
        </p:txBody>
      </p:sp>
    </p:spTree>
    <p:extLst>
      <p:ext uri="{BB962C8B-B14F-4D97-AF65-F5344CB8AC3E}">
        <p14:creationId xmlns:p14="http://schemas.microsoft.com/office/powerpoint/2010/main" val="2418101517"/>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Will need some slides from Steve’s class on Chef</a:t>
            </a:r>
            <a:r>
              <a:rPr lang="en-US" baseline="0" dirty="0" smtClean="0"/>
              <a:t> Analytics???</a:t>
            </a:r>
            <a:endParaRPr lang="en-US" dirty="0"/>
          </a:p>
        </p:txBody>
      </p:sp>
    </p:spTree>
    <p:extLst>
      <p:ext uri="{BB962C8B-B14F-4D97-AF65-F5344CB8AC3E}">
        <p14:creationId xmlns:p14="http://schemas.microsoft.com/office/powerpoint/2010/main" val="2755309466"/>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 </a:t>
            </a:r>
            <a:r>
              <a:rPr lang="en-US" dirty="0" err="1" smtClean="0"/>
              <a:t>docker</a:t>
            </a:r>
            <a:r>
              <a:rPr lang="en-US" dirty="0" smtClean="0"/>
              <a:t>, </a:t>
            </a:r>
            <a:r>
              <a:rPr lang="en-US" dirty="0" err="1" smtClean="0"/>
              <a:t>linux</a:t>
            </a:r>
            <a:r>
              <a:rPr lang="en-US" dirty="0" smtClean="0"/>
              <a:t>, windows.</a:t>
            </a:r>
          </a:p>
          <a:p>
            <a:endParaRPr lang="en-US" dirty="0" smtClean="0"/>
          </a:p>
          <a:p>
            <a:r>
              <a:rPr lang="en-US" dirty="0" smtClean="0"/>
              <a:t>AWS, MS</a:t>
            </a:r>
            <a:r>
              <a:rPr lang="en-US" baseline="0" dirty="0" smtClean="0"/>
              <a:t> Azure, Bare Metal</a:t>
            </a:r>
            <a:endParaRPr lang="en-US" dirty="0"/>
          </a:p>
        </p:txBody>
      </p:sp>
    </p:spTree>
    <p:extLst>
      <p:ext uri="{BB962C8B-B14F-4D97-AF65-F5344CB8AC3E}">
        <p14:creationId xmlns:p14="http://schemas.microsoft.com/office/powerpoint/2010/main" val="3189319444"/>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not official</a:t>
            </a:r>
            <a:r>
              <a:rPr lang="en-US" baseline="0" dirty="0" smtClean="0"/>
              <a:t> </a:t>
            </a:r>
            <a:r>
              <a:rPr lang="en-US" baseline="0" dirty="0" err="1" smtClean="0"/>
              <a:t>bldr</a:t>
            </a:r>
            <a:r>
              <a:rPr lang="en-US" baseline="0" dirty="0" smtClean="0"/>
              <a:t> branding by any stretch.  </a:t>
            </a:r>
            <a:r>
              <a:rPr lang="en-US" baseline="0" dirty="0" err="1" smtClean="0"/>
              <a:t>Bldr</a:t>
            </a:r>
            <a:r>
              <a:rPr lang="en-US" baseline="0" dirty="0" smtClean="0"/>
              <a:t> is not ready for primetime – so I do not have access to the branding.</a:t>
            </a:r>
            <a:endParaRPr lang="en-US" dirty="0"/>
          </a:p>
        </p:txBody>
      </p:sp>
    </p:spTree>
    <p:extLst>
      <p:ext uri="{BB962C8B-B14F-4D97-AF65-F5344CB8AC3E}">
        <p14:creationId xmlns:p14="http://schemas.microsoft.com/office/powerpoint/2010/main" val="884195435"/>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Containers are the box and </a:t>
            </a:r>
            <a:r>
              <a:rPr lang="en-US" dirty="0" err="1" smtClean="0"/>
              <a:t>Bldr</a:t>
            </a:r>
            <a:r>
              <a:rPr lang="en-US" dirty="0" smtClean="0"/>
              <a:t> is</a:t>
            </a:r>
            <a:r>
              <a:rPr lang="en-US" baseline="0" dirty="0" smtClean="0"/>
              <a:t> the packing peanuts.</a:t>
            </a:r>
          </a:p>
          <a:p>
            <a:endParaRPr lang="en-US" baseline="0" dirty="0" smtClean="0"/>
          </a:p>
          <a:p>
            <a:r>
              <a:rPr lang="en-US" baseline="0" dirty="0" smtClean="0"/>
              <a:t>I need to write better information explaining Containers/Virtual Machine/</a:t>
            </a:r>
            <a:r>
              <a:rPr lang="en-US" baseline="0" dirty="0" err="1" smtClean="0"/>
              <a:t>Bldr</a:t>
            </a:r>
            <a:endParaRPr lang="en-US" baseline="0" dirty="0" smtClean="0"/>
          </a:p>
          <a:p>
            <a:endParaRPr lang="en-US" baseline="0" dirty="0" smtClean="0"/>
          </a:p>
          <a:p>
            <a:r>
              <a:rPr lang="en-US" dirty="0" smtClean="0"/>
              <a:t>Also – add info regarding </a:t>
            </a:r>
            <a:r>
              <a:rPr lang="en-US" dirty="0" err="1" smtClean="0"/>
              <a:t>Ansible</a:t>
            </a:r>
            <a:r>
              <a:rPr lang="en-US" baseline="0" dirty="0" smtClean="0"/>
              <a:t>, AWS, Azure</a:t>
            </a:r>
            <a:endParaRPr lang="en-US" dirty="0"/>
          </a:p>
        </p:txBody>
      </p:sp>
    </p:spTree>
    <p:extLst>
      <p:ext uri="{BB962C8B-B14F-4D97-AF65-F5344CB8AC3E}">
        <p14:creationId xmlns:p14="http://schemas.microsoft.com/office/powerpoint/2010/main" val="2491228416"/>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343400"/>
            <a:ext cx="5486400" cy="4114800"/>
          </a:xfrm>
          <a:prstGeom prst="rect">
            <a:avLst/>
          </a:prstGeom>
        </p:spPr>
        <p:txBody>
          <a:bodyPr/>
          <a:lstStyle/>
          <a:p>
            <a:endParaRPr lang="en-US" dirty="0"/>
          </a:p>
        </p:txBody>
      </p:sp>
    </p:spTree>
    <p:extLst>
      <p:ext uri="{BB962C8B-B14F-4D97-AF65-F5344CB8AC3E}">
        <p14:creationId xmlns:p14="http://schemas.microsoft.com/office/powerpoint/2010/main" val="15887777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1.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emf"/></Relationships>
</file>

<file path=ppt/slideLayouts/_rels/slideLayout14.xml.rels><?xml version="1.0" encoding="UTF-8" standalone="yes"?>
<Relationships xmlns="http://schemas.openxmlformats.org/package/2006/relationships"><Relationship Id="rId1" Type="http://schemas.openxmlformats.org/officeDocument/2006/relationships/themeOverride" Target="../theme/themeOverride3.xml"/><Relationship Id="rId2"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themeOverride" Target="../theme/themeOverride4.xml"/><Relationship Id="rId2"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themeOverride" Target="../theme/themeOverride5.xml"/><Relationship Id="rId2"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themeOverride" Target="../theme/themeOverride6.xml"/><Relationship Id="rId2"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themeOverride" Target="../theme/themeOverride7.xml"/><Relationship Id="rId2"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themeOverride" Target="../theme/themeOverride8.xml"/><Relationship Id="rId2"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22.xml.rels><?xml version="1.0" encoding="UTF-8" standalone="yes"?>
<Relationships xmlns="http://schemas.openxmlformats.org/package/2006/relationships"><Relationship Id="rId1" Type="http://schemas.openxmlformats.org/officeDocument/2006/relationships/themeOverride" Target="../theme/themeOverride9.xml"/><Relationship Id="rId2" Type="http://schemas.openxmlformats.org/officeDocument/2006/relationships/slideMaster" Target="../slideMasters/slideMaster1.xml"/><Relationship Id="rId3" Type="http://schemas.openxmlformats.org/officeDocument/2006/relationships/image" Target="../media/image12.emf"/></Relationships>
</file>

<file path=ppt/slideLayouts/_rels/slideLayout23.xml.rels><?xml version="1.0" encoding="UTF-8" standalone="yes"?>
<Relationships xmlns="http://schemas.openxmlformats.org/package/2006/relationships"><Relationship Id="rId1" Type="http://schemas.openxmlformats.org/officeDocument/2006/relationships/themeOverride" Target="../theme/themeOverride10.xml"/><Relationship Id="rId2" Type="http://schemas.openxmlformats.org/officeDocument/2006/relationships/slideMaster" Target="../slideMasters/slideMaster1.xml"/><Relationship Id="rId3" Type="http://schemas.openxmlformats.org/officeDocument/2006/relationships/image" Target="../media/image13.emf"/></Relationships>
</file>

<file path=ppt/slideLayouts/_rels/slideLayout24.xml.rels><?xml version="1.0" encoding="UTF-8" standalone="yes"?>
<Relationships xmlns="http://schemas.openxmlformats.org/package/2006/relationships"><Relationship Id="rId1" Type="http://schemas.openxmlformats.org/officeDocument/2006/relationships/themeOverride" Target="../theme/themeOverride11.xml"/><Relationship Id="rId2" Type="http://schemas.openxmlformats.org/officeDocument/2006/relationships/slideMaster" Target="../slideMasters/slideMaster1.xml"/><Relationship Id="rId3" Type="http://schemas.openxmlformats.org/officeDocument/2006/relationships/image" Target="../media/image13.emf"/></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cxnSp>
        <p:nvCxnSpPr>
          <p:cNvPr id="7" name="Straight Connector 6"/>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sp>
        <p:nvSpPr>
          <p:cNvPr id="17" name="Text Placeholder 4"/>
          <p:cNvSpPr>
            <a:spLocks noGrp="1"/>
          </p:cNvSpPr>
          <p:nvPr>
            <p:ph type="body" sz="quarter" idx="12"/>
          </p:nvPr>
        </p:nvSpPr>
        <p:spPr>
          <a:xfrm>
            <a:off x="677333" y="1856198"/>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Footer Placeholder 4"/>
          <p:cNvSpPr>
            <a:spLocks noGrp="1"/>
          </p:cNvSpPr>
          <p:nvPr>
            <p:ph type="ftr" sz="quarter" idx="3"/>
          </p:nvPr>
        </p:nvSpPr>
        <p:spPr>
          <a:xfrm>
            <a:off x="842683" y="8549840"/>
            <a:ext cx="5486400"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pPr algn="l"/>
            <a:r>
              <a:rPr lang="en-US" dirty="0" smtClean="0"/>
              <a:t>©2015 Chef Software Inc.</a:t>
            </a:r>
            <a:endParaRPr lang="en-US" dirty="0"/>
          </a:p>
        </p:txBody>
      </p:sp>
    </p:spTree>
    <p:extLst>
      <p:ext uri="{BB962C8B-B14F-4D97-AF65-F5344CB8AC3E}">
        <p14:creationId xmlns:p14="http://schemas.microsoft.com/office/powerpoint/2010/main" val="387010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COMMIT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Commit Your Work</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latin typeface="Inconsolata"/>
                <a:cs typeface="Inconsolata"/>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err="1" smtClean="0"/>
              <a:t>git</a:t>
            </a:r>
            <a:r>
              <a:rPr lang="en-US" dirty="0" smtClean="0"/>
              <a:t> add .</a:t>
            </a:r>
          </a:p>
          <a:p>
            <a:r>
              <a:rPr lang="en-US" dirty="0" err="1" smtClean="0"/>
              <a:t>git</a:t>
            </a:r>
            <a:r>
              <a:rPr lang="en-US" dirty="0" smtClean="0"/>
              <a:t> commit -m "message"</a:t>
            </a:r>
          </a:p>
        </p:txBody>
      </p:sp>
      <p:pic>
        <p:nvPicPr>
          <p:cNvPr id="3" name="Picture 2"/>
          <p:cNvPicPr>
            <a:picLocks noChangeAspect="1"/>
          </p:cNvPicPr>
          <p:nvPr userDrawn="1"/>
        </p:nvPicPr>
        <p:blipFill>
          <a:blip r:embed="rId2"/>
          <a:stretch>
            <a:fillRect/>
          </a:stretch>
        </p:blipFill>
        <p:spPr>
          <a:xfrm>
            <a:off x="13170632" y="298921"/>
            <a:ext cx="2608891" cy="3478521"/>
          </a:xfrm>
          <a:prstGeom prst="rect">
            <a:avLst/>
          </a:prstGeom>
        </p:spPr>
      </p:pic>
      <p:sp>
        <p:nvSpPr>
          <p:cNvPr id="8" name="Footer Placeholder 4"/>
          <p:cNvSpPr>
            <a:spLocks noGrp="1"/>
          </p:cNvSpPr>
          <p:nvPr>
            <p:ph type="ftr" sz="quarter" idx="3"/>
          </p:nvPr>
        </p:nvSpPr>
        <p:spPr>
          <a:xfrm>
            <a:off x="842683" y="8549840"/>
            <a:ext cx="5486400"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pPr algn="l"/>
            <a:r>
              <a:rPr lang="en-US" dirty="0" smtClean="0"/>
              <a:t>©2015 Chef Software Inc.</a:t>
            </a:r>
            <a:endParaRPr lang="en-US" dirty="0"/>
          </a:p>
        </p:txBody>
      </p:sp>
    </p:spTree>
    <p:extLst>
      <p:ext uri="{BB962C8B-B14F-4D97-AF65-F5344CB8AC3E}">
        <p14:creationId xmlns:p14="http://schemas.microsoft.com/office/powerpoint/2010/main" val="397371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roblem and Success">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sp>
        <p:nvSpPr>
          <p:cNvPr id="12" name="Title 1"/>
          <p:cNvSpPr txBox="1">
            <a:spLocks/>
          </p:cNvSpPr>
          <p:nvPr userDrawn="1"/>
        </p:nvSpPr>
        <p:spPr bwMode="white">
          <a:xfrm>
            <a:off x="8236089"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Success</a:t>
            </a:r>
            <a:endParaRPr lang="en-US" sz="5867" dirty="0"/>
          </a:p>
        </p:txBody>
      </p:sp>
      <p:sp>
        <p:nvSpPr>
          <p:cNvPr id="13" name="Title 1"/>
          <p:cNvSpPr txBox="1">
            <a:spLocks/>
          </p:cNvSpPr>
          <p:nvPr userDrawn="1"/>
        </p:nvSpPr>
        <p:spPr bwMode="white">
          <a:xfrm>
            <a:off x="622767"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Problem</a:t>
            </a:r>
            <a:endParaRPr lang="en-US" sz="5867" dirty="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1" name="Footer Placeholder 4"/>
          <p:cNvSpPr>
            <a:spLocks noGrp="1"/>
          </p:cNvSpPr>
          <p:nvPr>
            <p:ph type="ftr" sz="quarter" idx="3"/>
          </p:nvPr>
        </p:nvSpPr>
        <p:spPr>
          <a:xfrm>
            <a:off x="842683" y="8549840"/>
            <a:ext cx="5486400"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pPr algn="l"/>
            <a:r>
              <a:rPr lang="en-US" dirty="0" smtClean="0"/>
              <a:t>©2015 Chef Software Inc.</a:t>
            </a:r>
            <a:endParaRPr lang="en-US" dirty="0"/>
          </a:p>
        </p:txBody>
      </p:sp>
    </p:spTree>
    <p:extLst>
      <p:ext uri="{BB962C8B-B14F-4D97-AF65-F5344CB8AC3E}">
        <p14:creationId xmlns:p14="http://schemas.microsoft.com/office/powerpoint/2010/main" val="15060729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5" hasCustomPrompt="1"/>
          </p:nvPr>
        </p:nvSpPr>
        <p:spPr>
          <a:xfrm>
            <a:off x="593330" y="268017"/>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Pros</a:t>
            </a:r>
            <a:endParaRPr lang="en-US" dirty="0"/>
          </a:p>
        </p:txBody>
      </p:sp>
      <p:sp>
        <p:nvSpPr>
          <p:cNvPr id="19" name="Text Placeholder 14"/>
          <p:cNvSpPr>
            <a:spLocks noGrp="1"/>
          </p:cNvSpPr>
          <p:nvPr>
            <p:ph type="body" sz="quarter" idx="16" hasCustomPrompt="1"/>
          </p:nvPr>
        </p:nvSpPr>
        <p:spPr>
          <a:xfrm>
            <a:off x="8204722" y="259541"/>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Cons</a:t>
            </a:r>
            <a:endParaRPr lang="en-US" dirty="0"/>
          </a:p>
        </p:txBody>
      </p:sp>
      <p:sp>
        <p:nvSpPr>
          <p:cNvPr id="11" name="Footer Placeholder 4"/>
          <p:cNvSpPr>
            <a:spLocks noGrp="1"/>
          </p:cNvSpPr>
          <p:nvPr>
            <p:ph type="ftr" sz="quarter" idx="3"/>
          </p:nvPr>
        </p:nvSpPr>
        <p:spPr>
          <a:xfrm>
            <a:off x="842683" y="8549840"/>
            <a:ext cx="5486400"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pPr algn="l"/>
            <a:r>
              <a:rPr lang="en-US" dirty="0" smtClean="0"/>
              <a:t>©2015 Chef Software Inc.</a:t>
            </a:r>
            <a:endParaRPr lang="en-US" dirty="0"/>
          </a:p>
        </p:txBody>
      </p:sp>
    </p:spTree>
    <p:extLst>
      <p:ext uri="{BB962C8B-B14F-4D97-AF65-F5344CB8AC3E}">
        <p14:creationId xmlns:p14="http://schemas.microsoft.com/office/powerpoint/2010/main" val="35997061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8" name="Rectangle 7"/>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9" name="TextBox 8"/>
          <p:cNvSpPr txBox="1"/>
          <p:nvPr userDrawn="1"/>
        </p:nvSpPr>
        <p:spPr bwMode="white">
          <a:xfrm>
            <a:off x="136959" y="488145"/>
            <a:ext cx="15028044"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pic>
        <p:nvPicPr>
          <p:cNvPr id="2" name="Picture 1"/>
          <p:cNvPicPr>
            <a:picLocks noChangeAspect="1"/>
          </p:cNvPicPr>
          <p:nvPr userDrawn="1"/>
        </p:nvPicPr>
        <p:blipFill>
          <a:blip r:embed="rId2"/>
          <a:stretch>
            <a:fillRect/>
          </a:stretch>
        </p:blipFill>
        <p:spPr>
          <a:xfrm>
            <a:off x="11716438" y="318789"/>
            <a:ext cx="4174037" cy="3246473"/>
          </a:xfrm>
          <a:prstGeom prst="rect">
            <a:avLst/>
          </a:prstGeom>
        </p:spPr>
      </p:pic>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Discussion</a:t>
            </a:r>
            <a:endParaRPr lang="en-US" dirty="0"/>
          </a:p>
        </p:txBody>
      </p:sp>
      <p:sp>
        <p:nvSpPr>
          <p:cNvPr id="7" name="Subtitle 2"/>
          <p:cNvSpPr>
            <a:spLocks noGrp="1"/>
          </p:cNvSpPr>
          <p:nvPr>
            <p:ph type="subTitle" idx="1" hasCustomPrompt="1"/>
          </p:nvPr>
        </p:nvSpPr>
        <p:spPr bwMode="white">
          <a:xfrm>
            <a:off x="3013753" y="3505071"/>
            <a:ext cx="10974132" cy="2544287"/>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About what …</a:t>
            </a:r>
          </a:p>
          <a:p>
            <a:r>
              <a:rPr lang="en-US" dirty="0" smtClean="0"/>
              <a:t>About this …</a:t>
            </a:r>
          </a:p>
          <a:p>
            <a:r>
              <a:rPr lang="en-US" dirty="0" smtClean="0"/>
              <a:t>Something about …</a:t>
            </a:r>
          </a:p>
          <a:p>
            <a:r>
              <a:rPr lang="en-US" dirty="0" smtClean="0"/>
              <a:t>And maybe another about?</a:t>
            </a:r>
          </a:p>
        </p:txBody>
      </p:sp>
      <p:sp>
        <p:nvSpPr>
          <p:cNvPr id="10" name="Footer Placeholder 4"/>
          <p:cNvSpPr>
            <a:spLocks noGrp="1"/>
          </p:cNvSpPr>
          <p:nvPr>
            <p:ph type="ftr" sz="quarter" idx="3"/>
          </p:nvPr>
        </p:nvSpPr>
        <p:spPr>
          <a:xfrm>
            <a:off x="842683" y="8549840"/>
            <a:ext cx="5486400"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pPr algn="l"/>
            <a:r>
              <a:rPr lang="en-US" dirty="0" smtClean="0"/>
              <a:t>©2015 Chef Software Inc.</a:t>
            </a:r>
            <a:endParaRPr lang="en-US" dirty="0"/>
          </a:p>
        </p:txBody>
      </p:sp>
    </p:spTree>
    <p:extLst>
      <p:ext uri="{BB962C8B-B14F-4D97-AF65-F5344CB8AC3E}">
        <p14:creationId xmlns:p14="http://schemas.microsoft.com/office/powerpoint/2010/main" val="241019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ocs Sit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1211227" y="1337150"/>
            <a:ext cx="14332405" cy="566391"/>
          </a:xfrm>
          <a:ln>
            <a:noFill/>
          </a:ln>
        </p:spPr>
        <p:style>
          <a:lnRef idx="2">
            <a:schemeClr val="accent1"/>
          </a:lnRef>
          <a:fillRef idx="1">
            <a:schemeClr val="lt1"/>
          </a:fillRef>
          <a:effectRef idx="0">
            <a:schemeClr val="accent1"/>
          </a:effectRef>
          <a:fontRef idx="none"/>
        </p:style>
        <p:txBody>
          <a:bodyPr lIns="91440" tIns="0" bIns="0" anchor="ctr" anchorCtr="0">
            <a:normAutofit/>
          </a:bodyPr>
          <a:lstStyle>
            <a:lvl1pPr marL="0" indent="0">
              <a:buNone/>
              <a:defRPr sz="4267">
                <a:solidFill>
                  <a:srgbClr val="3E4346"/>
                </a:solidFill>
                <a:latin typeface="Inconsolata"/>
                <a:cs typeface="Inconsolata"/>
              </a:defRPr>
            </a:lvl1pPr>
          </a:lstStyle>
          <a:p>
            <a:pPr lvl="0"/>
            <a:r>
              <a:rPr lang="en-US" dirty="0" smtClean="0"/>
              <a:t>https://</a:t>
            </a:r>
            <a:r>
              <a:rPr lang="en-US" dirty="0" err="1" smtClean="0"/>
              <a:t>docs.chef.io</a:t>
            </a:r>
            <a:r>
              <a:rPr lang="en-US" dirty="0" smtClean="0"/>
              <a:t>/chef/</a:t>
            </a:r>
            <a:r>
              <a:rPr lang="en-US" dirty="0" err="1" smtClean="0"/>
              <a:t>resources.html</a:t>
            </a:r>
            <a:endParaRPr lang="en-US" dirty="0"/>
          </a:p>
        </p:txBody>
      </p:sp>
      <p:sp>
        <p:nvSpPr>
          <p:cNvPr id="15" name="Picture Placeholder 14"/>
          <p:cNvSpPr>
            <a:spLocks noGrp="1"/>
          </p:cNvSpPr>
          <p:nvPr>
            <p:ph type="pic" sz="quarter" idx="12"/>
          </p:nvPr>
        </p:nvSpPr>
        <p:spPr>
          <a:xfrm>
            <a:off x="1211096" y="2099733"/>
            <a:ext cx="14350936" cy="6334287"/>
          </a:xfrm>
        </p:spPr>
        <p:txBody>
          <a:bodyPr/>
          <a:lstStyle/>
          <a:p>
            <a:r>
              <a:rPr lang="en-US" dirty="0" smtClean="0"/>
              <a:t>Drag picture to placeholder or click icon to add</a:t>
            </a:r>
            <a:endParaRPr lang="en-US" dirty="0"/>
          </a:p>
        </p:txBody>
      </p:sp>
      <p:sp>
        <p:nvSpPr>
          <p:cNvPr id="2" name="Title 1"/>
          <p:cNvSpPr>
            <a:spLocks noGrp="1"/>
          </p:cNvSpPr>
          <p:nvPr>
            <p:ph type="title" hasCustomPrompt="1"/>
          </p:nvPr>
        </p:nvSpPr>
        <p:spPr>
          <a:xfrm>
            <a:off x="1207721" y="304800"/>
            <a:ext cx="14337079" cy="827577"/>
          </a:xfrm>
        </p:spPr>
        <p:txBody>
          <a:bodyPr/>
          <a:lstStyle>
            <a:lvl1pPr>
              <a:defRPr sz="5867" baseline="0"/>
            </a:lvl1pPr>
          </a:lstStyle>
          <a:p>
            <a:r>
              <a:rPr lang="en-US" dirty="0" smtClean="0"/>
              <a:t>Documentation</a:t>
            </a:r>
            <a:endParaRPr lang="en-US" dirty="0"/>
          </a:p>
        </p:txBody>
      </p:sp>
      <p:sp>
        <p:nvSpPr>
          <p:cNvPr id="13" name="TextBox 12"/>
          <p:cNvSpPr txBox="1"/>
          <p:nvPr userDrawn="1"/>
        </p:nvSpPr>
        <p:spPr bwMode="white">
          <a:xfrm>
            <a:off x="11234895" y="-1165188"/>
            <a:ext cx="1219200" cy="1219200"/>
          </a:xfrm>
          <a:prstGeom prst="rect">
            <a:avLst/>
          </a:prstGeom>
        </p:spPr>
        <p:txBody>
          <a:bodyPr vert="horz" wrap="none" lIns="121920" tIns="121920" rIns="121920" bIns="121920" rtlCol="0">
            <a:normAutofit/>
          </a:bodyPr>
          <a:lstStyle/>
          <a:p>
            <a:endParaRPr lang="en-US" sz="3200" dirty="0" smtClean="0"/>
          </a:p>
        </p:txBody>
      </p:sp>
      <p:sp>
        <p:nvSpPr>
          <p:cNvPr id="6" name="Footer Placeholder 4"/>
          <p:cNvSpPr>
            <a:spLocks noGrp="1"/>
          </p:cNvSpPr>
          <p:nvPr>
            <p:ph type="ftr" sz="quarter" idx="3"/>
          </p:nvPr>
        </p:nvSpPr>
        <p:spPr>
          <a:xfrm>
            <a:off x="842683" y="8549840"/>
            <a:ext cx="5486400"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pPr algn="l"/>
            <a:r>
              <a:rPr lang="en-US" dirty="0" smtClean="0"/>
              <a:t>©2015 Chef Software Inc.</a:t>
            </a:r>
            <a:endParaRPr lang="en-US" dirty="0"/>
          </a:p>
        </p:txBody>
      </p:sp>
    </p:spTree>
    <p:extLst>
      <p:ext uri="{BB962C8B-B14F-4D97-AF65-F5344CB8AC3E}">
        <p14:creationId xmlns:p14="http://schemas.microsoft.com/office/powerpoint/2010/main" val="35351622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d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Code</a:t>
            </a:r>
            <a:endParaRPr lang="en-US" dirty="0"/>
          </a:p>
        </p:txBody>
      </p:sp>
      <p:sp>
        <p:nvSpPr>
          <p:cNvPr id="16" name="Content Placeholder 3"/>
          <p:cNvSpPr>
            <a:spLocks noGrp="1"/>
          </p:cNvSpPr>
          <p:nvPr>
            <p:ph sz="quarter" idx="10" hasCustomPrompt="1"/>
          </p:nvPr>
        </p:nvSpPr>
        <p:spPr>
          <a:xfrm>
            <a:off x="609914" y="1348277"/>
            <a:ext cx="14934884"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14" name="Text Placeholder 13"/>
          <p:cNvSpPr>
            <a:spLocks noGrp="1"/>
          </p:cNvSpPr>
          <p:nvPr>
            <p:ph type="body" sz="quarter" idx="11" hasCustomPrompt="1"/>
          </p:nvPr>
        </p:nvSpPr>
        <p:spPr>
          <a:xfrm>
            <a:off x="610834" y="2775887"/>
            <a:ext cx="14925911"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7" name="Text Placeholder 13"/>
          <p:cNvSpPr>
            <a:spLocks noGrp="1"/>
          </p:cNvSpPr>
          <p:nvPr>
            <p:ph type="body" sz="quarter" idx="12" hasCustomPrompt="1"/>
          </p:nvPr>
        </p:nvSpPr>
        <p:spPr>
          <a:xfrm>
            <a:off x="621430" y="3444563"/>
            <a:ext cx="14925911"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6" name="Footer Placeholder 4"/>
          <p:cNvSpPr>
            <a:spLocks noGrp="1"/>
          </p:cNvSpPr>
          <p:nvPr>
            <p:ph type="ftr" sz="quarter" idx="3"/>
          </p:nvPr>
        </p:nvSpPr>
        <p:spPr>
          <a:xfrm>
            <a:off x="842683" y="8549840"/>
            <a:ext cx="5486400"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pPr algn="l"/>
            <a:r>
              <a:rPr lang="en-US" dirty="0" smtClean="0"/>
              <a:t>©2015 Chef Software Inc.</a:t>
            </a:r>
            <a:endParaRPr lang="en-US" dirty="0"/>
          </a:p>
        </p:txBody>
      </p:sp>
    </p:spTree>
    <p:extLst>
      <p:ext uri="{BB962C8B-B14F-4D97-AF65-F5344CB8AC3E}">
        <p14:creationId xmlns:p14="http://schemas.microsoft.com/office/powerpoint/2010/main" val="22633575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de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Code</a:t>
            </a:r>
            <a:endParaRPr lang="en-US" dirty="0"/>
          </a:p>
        </p:txBody>
      </p:sp>
      <p:sp>
        <p:nvSpPr>
          <p:cNvPr id="16" name="Content Placeholder 3"/>
          <p:cNvSpPr>
            <a:spLocks noGrp="1"/>
          </p:cNvSpPr>
          <p:nvPr>
            <p:ph sz="quarter" idx="10" hasCustomPrompt="1"/>
          </p:nvPr>
        </p:nvSpPr>
        <p:spPr>
          <a:xfrm>
            <a:off x="609914" y="1348277"/>
            <a:ext cx="14934884"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14" name="Text Placeholder 13"/>
          <p:cNvSpPr>
            <a:spLocks noGrp="1"/>
          </p:cNvSpPr>
          <p:nvPr>
            <p:ph type="body" sz="quarter" idx="11" hasCustomPrompt="1"/>
          </p:nvPr>
        </p:nvSpPr>
        <p:spPr>
          <a:xfrm>
            <a:off x="610834" y="2775887"/>
            <a:ext cx="14925911"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7" name="Text Placeholder 13"/>
          <p:cNvSpPr>
            <a:spLocks noGrp="1"/>
          </p:cNvSpPr>
          <p:nvPr>
            <p:ph type="body" sz="quarter" idx="12" hasCustomPrompt="1"/>
          </p:nvPr>
        </p:nvSpPr>
        <p:spPr>
          <a:xfrm>
            <a:off x="621430" y="3444563"/>
            <a:ext cx="14925911"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8" name="Content Placeholder 3"/>
          <p:cNvSpPr>
            <a:spLocks noGrp="1"/>
          </p:cNvSpPr>
          <p:nvPr>
            <p:ph sz="quarter" idx="13"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
        <p:nvSpPr>
          <p:cNvPr id="7" name="Footer Placeholder 4"/>
          <p:cNvSpPr>
            <a:spLocks noGrp="1"/>
          </p:cNvSpPr>
          <p:nvPr>
            <p:ph type="ftr" sz="quarter" idx="3"/>
          </p:nvPr>
        </p:nvSpPr>
        <p:spPr>
          <a:xfrm>
            <a:off x="842683" y="8549840"/>
            <a:ext cx="5486400"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pPr algn="l"/>
            <a:r>
              <a:rPr lang="en-US" dirty="0" smtClean="0"/>
              <a:t>©2015 Chef Software Inc.</a:t>
            </a:r>
            <a:endParaRPr lang="en-US" dirty="0"/>
          </a:p>
        </p:txBody>
      </p:sp>
    </p:spTree>
    <p:extLst>
      <p:ext uri="{BB962C8B-B14F-4D97-AF65-F5344CB8AC3E}">
        <p14:creationId xmlns:p14="http://schemas.microsoft.com/office/powerpoint/2010/main" val="30157609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de - Content Righ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4" y="1348277"/>
            <a:ext cx="7310937"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7"/>
            <a:ext cx="7285940"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3"/>
            <a:ext cx="7285940"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7" name="Footer Placeholder 4"/>
          <p:cNvSpPr>
            <a:spLocks noGrp="1"/>
          </p:cNvSpPr>
          <p:nvPr>
            <p:ph type="ftr" sz="quarter" idx="3"/>
          </p:nvPr>
        </p:nvSpPr>
        <p:spPr>
          <a:xfrm>
            <a:off x="842683" y="8549840"/>
            <a:ext cx="5486400"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pPr algn="l"/>
            <a:r>
              <a:rPr lang="en-US" dirty="0" smtClean="0"/>
              <a:t>©2015 Chef Software Inc.</a:t>
            </a:r>
            <a:endParaRPr lang="en-US" dirty="0"/>
          </a:p>
        </p:txBody>
      </p:sp>
    </p:spTree>
    <p:extLst>
      <p:ext uri="{BB962C8B-B14F-4D97-AF65-F5344CB8AC3E}">
        <p14:creationId xmlns:p14="http://schemas.microsoft.com/office/powerpoint/2010/main" val="12664649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de - Content Right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4" y="1348277"/>
            <a:ext cx="7310937"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7"/>
            <a:ext cx="7285940"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3"/>
            <a:ext cx="7285940"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4" name="Content Placeholder 3"/>
          <p:cNvSpPr>
            <a:spLocks noGrp="1"/>
          </p:cNvSpPr>
          <p:nvPr>
            <p:ph sz="quarter" idx="14"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
        <p:nvSpPr>
          <p:cNvPr id="8" name="Footer Placeholder 4"/>
          <p:cNvSpPr>
            <a:spLocks noGrp="1"/>
          </p:cNvSpPr>
          <p:nvPr>
            <p:ph type="ftr" sz="quarter" idx="3"/>
          </p:nvPr>
        </p:nvSpPr>
        <p:spPr>
          <a:xfrm>
            <a:off x="842683" y="8549840"/>
            <a:ext cx="5486400"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pPr algn="l"/>
            <a:r>
              <a:rPr lang="en-US" dirty="0" smtClean="0"/>
              <a:t>©2015 Chef Software Inc.</a:t>
            </a:r>
            <a:endParaRPr lang="en-US" dirty="0"/>
          </a:p>
        </p:txBody>
      </p:sp>
    </p:spTree>
    <p:extLst>
      <p:ext uri="{BB962C8B-B14F-4D97-AF65-F5344CB8AC3E}">
        <p14:creationId xmlns:p14="http://schemas.microsoft.com/office/powerpoint/2010/main" val="1904579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8" name="Footer Placeholder 4"/>
          <p:cNvSpPr>
            <a:spLocks noGrp="1"/>
          </p:cNvSpPr>
          <p:nvPr>
            <p:ph type="ftr" sz="quarter" idx="3"/>
          </p:nvPr>
        </p:nvSpPr>
        <p:spPr>
          <a:xfrm>
            <a:off x="842683" y="8549840"/>
            <a:ext cx="5486400"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pPr algn="l"/>
            <a:r>
              <a:rPr lang="en-US" dirty="0" smtClean="0"/>
              <a:t>©2015 Chef Software Inc.</a:t>
            </a:r>
            <a:endParaRPr lang="en-US" dirty="0"/>
          </a:p>
        </p:txBody>
      </p:sp>
    </p:spTree>
    <p:extLst>
      <p:ext uri="{BB962C8B-B14F-4D97-AF65-F5344CB8AC3E}">
        <p14:creationId xmlns:p14="http://schemas.microsoft.com/office/powerpoint/2010/main" val="1060817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Motivation</a:t>
            </a:r>
            <a:endParaRPr lang="en-US" dirty="0"/>
          </a:p>
        </p:txBody>
      </p:sp>
      <p:grpSp>
        <p:nvGrpSpPr>
          <p:cNvPr id="8" name="Group 7"/>
          <p:cNvGrpSpPr/>
          <p:nvPr userDrawn="1"/>
        </p:nvGrpSpPr>
        <p:grpSpPr>
          <a:xfrm>
            <a:off x="12707286" y="1181819"/>
            <a:ext cx="2574428" cy="2616299"/>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Isosceles Triangle 12"/>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63670" y="610929"/>
            <a:ext cx="3162292" cy="3118372"/>
          </a:xfrm>
          <a:prstGeom prst="rect">
            <a:avLst/>
          </a:prstGeom>
        </p:spPr>
      </p:pic>
      <p:sp>
        <p:nvSpPr>
          <p:cNvPr id="14"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sp>
        <p:nvSpPr>
          <p:cNvPr id="10" name="Footer Placeholder 4"/>
          <p:cNvSpPr>
            <a:spLocks noGrp="1"/>
          </p:cNvSpPr>
          <p:nvPr>
            <p:ph type="ftr" sz="quarter" idx="3"/>
          </p:nvPr>
        </p:nvSpPr>
        <p:spPr>
          <a:xfrm>
            <a:off x="842683" y="8549840"/>
            <a:ext cx="5486400"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pPr algn="l"/>
            <a:r>
              <a:rPr lang="en-US" dirty="0" smtClean="0"/>
              <a:t>©2015 Chef Software Inc.</a:t>
            </a:r>
            <a:endParaRPr lang="en-US" dirty="0"/>
          </a:p>
        </p:txBody>
      </p:sp>
    </p:spTree>
    <p:extLst>
      <p:ext uri="{BB962C8B-B14F-4D97-AF65-F5344CB8AC3E}">
        <p14:creationId xmlns:p14="http://schemas.microsoft.com/office/powerpoint/2010/main" val="297428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3" name="Straight Connector 2"/>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4" name="Rectangle 3"/>
          <p:cNvSpPr/>
          <p:nvPr userDrawn="1"/>
        </p:nvSpPr>
        <p:spPr bwMode="auto">
          <a:xfrm>
            <a:off x="0" y="0"/>
            <a:ext cx="16256000" cy="9144000"/>
          </a:xfrm>
          <a:prstGeom prst="rect">
            <a:avLst/>
          </a:prstGeom>
          <a:noFill/>
          <a:ln w="6350">
            <a:solidFill>
              <a:srgbClr val="CBCFD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pic>
        <p:nvPicPr>
          <p:cNvPr id="5" name="Picture 4" descr="C:\Users\sdelfante\Desktop\pic-chef-logo.png"/>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619421" y="1807222"/>
            <a:ext cx="5048579" cy="4962405"/>
          </a:xfrm>
          <a:prstGeom prst="rect">
            <a:avLst/>
          </a:prstGeom>
          <a:noFill/>
          <a:ln>
            <a:noFill/>
          </a:ln>
        </p:spPr>
      </p:pic>
    </p:spTree>
    <p:extLst>
      <p:ext uri="{BB962C8B-B14F-4D97-AF65-F5344CB8AC3E}">
        <p14:creationId xmlns:p14="http://schemas.microsoft.com/office/powerpoint/2010/main" val="73468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6"/>
            <a:ext cx="10972800" cy="1337551"/>
          </a:xfrm>
        </p:spPr>
        <p:txBody>
          <a:bodyPr wrap="square" lIns="91440" tIns="91440" rIns="91440" bIns="91440" anchor="ctr" anchorCtr="0">
            <a:noAutofit/>
          </a:bodyPr>
          <a:lstStyle>
            <a:lvl1pPr>
              <a:lnSpc>
                <a:spcPct val="90000"/>
              </a:lnSpc>
              <a:defRPr sz="4800" b="1" spc="0" baseline="0">
                <a:solidFill>
                  <a:schemeClr val="accent1"/>
                </a:solidFill>
              </a:defRPr>
            </a:lvl1pPr>
          </a:lstStyle>
          <a:p>
            <a:r>
              <a:rPr lang="en-US" smtClean="0"/>
              <a:t>Click to edit Master title style</a:t>
            </a:r>
            <a:endParaRPr lang="en-US" dirty="0"/>
          </a:p>
        </p:txBody>
      </p:sp>
      <p:sp>
        <p:nvSpPr>
          <p:cNvPr id="5" name="Subtitle 2"/>
          <p:cNvSpPr>
            <a:spLocks noGrp="1"/>
          </p:cNvSpPr>
          <p:nvPr>
            <p:ph type="subTitle" idx="1"/>
          </p:nvPr>
        </p:nvSpPr>
        <p:spPr bwMode="white">
          <a:xfrm>
            <a:off x="3013752" y="3451138"/>
            <a:ext cx="10972800" cy="554062"/>
          </a:xfrm>
        </p:spPr>
        <p:txBody>
          <a:bodyPr wrap="square" lIns="91440" tIns="91440" rIns="91440" bIns="91440">
            <a:spAutoFit/>
          </a:bodyPr>
          <a:lstStyle>
            <a:lvl1pPr marL="0" indent="0" algn="l">
              <a:lnSpc>
                <a:spcPct val="90000"/>
              </a:lnSpc>
              <a:spcBef>
                <a:spcPts val="0"/>
              </a:spcBef>
              <a:buNone/>
              <a:defRPr sz="2667"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smtClean="0"/>
              <a:t>Click to edit Master subtitle style</a:t>
            </a:r>
            <a:endParaRPr lang="en-US" dirty="0"/>
          </a:p>
        </p:txBody>
      </p:sp>
      <p:sp>
        <p:nvSpPr>
          <p:cNvPr id="9" name="Text Placeholder 7"/>
          <p:cNvSpPr>
            <a:spLocks noGrp="1"/>
          </p:cNvSpPr>
          <p:nvPr>
            <p:ph type="body" sz="quarter" idx="10"/>
          </p:nvPr>
        </p:nvSpPr>
        <p:spPr bwMode="white">
          <a:xfrm>
            <a:off x="3013752" y="4187115"/>
            <a:ext cx="10972800" cy="512897"/>
          </a:xfrm>
        </p:spPr>
        <p:txBody>
          <a:bodyPr wrap="square" lIns="91440" tIns="91440" rIns="91440" bIns="91440">
            <a:spAutoFit/>
          </a:bodyPr>
          <a:lstStyle>
            <a:lvl1pPr marL="0" indent="0">
              <a:buNone/>
              <a:defRPr sz="2133" b="0" baseline="0">
                <a:solidFill>
                  <a:schemeClr val="accent3">
                    <a:lumMod val="50000"/>
                  </a:schemeClr>
                </a:solidFill>
              </a:defRPr>
            </a:lvl1pPr>
            <a:lvl2pPr marL="309026" indent="0">
              <a:buNone/>
              <a:defRPr sz="2133" b="1"/>
            </a:lvl2pPr>
            <a:lvl3pPr marL="609585" indent="0">
              <a:buNone/>
              <a:defRPr sz="2133" b="1"/>
            </a:lvl3pPr>
            <a:lvl4pPr marL="840296" indent="0">
              <a:buNone/>
              <a:defRPr sz="2133" b="1"/>
            </a:lvl4pPr>
            <a:lvl5pPr marL="1068889" indent="0">
              <a:buNone/>
              <a:defRPr sz="2133" b="1"/>
            </a:lvl5pPr>
          </a:lstStyle>
          <a:p>
            <a:pPr lvl="0"/>
            <a:r>
              <a:rPr lang="en-US" smtClean="0"/>
              <a:t>Click to edit Master text styles</a:t>
            </a:r>
          </a:p>
        </p:txBody>
      </p:sp>
      <p:sp>
        <p:nvSpPr>
          <p:cNvPr id="6" name="Rectangle 5"/>
          <p:cNvSpPr/>
          <p:nvPr userDrawn="1"/>
        </p:nvSpPr>
        <p:spPr bwMode="auto">
          <a:xfrm>
            <a:off x="0" y="0"/>
            <a:ext cx="16256000" cy="9144000"/>
          </a:xfrm>
          <a:prstGeom prst="rect">
            <a:avLst/>
          </a:prstGeom>
          <a:noFill/>
          <a:ln w="6350">
            <a:solidFill>
              <a:srgbClr val="CBCFD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8" name="Footer Placeholder 4"/>
          <p:cNvSpPr>
            <a:spLocks noGrp="1"/>
          </p:cNvSpPr>
          <p:nvPr>
            <p:ph type="ftr" sz="quarter" idx="3"/>
          </p:nvPr>
        </p:nvSpPr>
        <p:spPr>
          <a:xfrm>
            <a:off x="842683" y="8549840"/>
            <a:ext cx="5486400"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pPr algn="l"/>
            <a:r>
              <a:rPr lang="en-US" dirty="0" smtClean="0"/>
              <a:t>©2015 Chef Software Inc.</a:t>
            </a:r>
            <a:endParaRPr lang="en-US" dirty="0"/>
          </a:p>
        </p:txBody>
      </p:sp>
    </p:spTree>
    <p:extLst>
      <p:ext uri="{BB962C8B-B14F-4D97-AF65-F5344CB8AC3E}">
        <p14:creationId xmlns:p14="http://schemas.microsoft.com/office/powerpoint/2010/main" val="40036610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Command - Loca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8" name="Content Placeholder 3"/>
          <p:cNvSpPr>
            <a:spLocks noGrp="1"/>
          </p:cNvSpPr>
          <p:nvPr>
            <p:ph sz="quarter" idx="10" hasCustomPrompt="1"/>
          </p:nvPr>
        </p:nvSpPr>
        <p:spPr>
          <a:xfrm>
            <a:off x="1121104" y="2315962"/>
            <a:ext cx="14423693" cy="5749461"/>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b="1">
                <a:solidFill>
                  <a:srgbClr val="FFFFFF"/>
                </a:solidFill>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LOCAL</a:t>
            </a:r>
          </a:p>
        </p:txBody>
      </p:sp>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Command Run Locally</a:t>
            </a:r>
            <a:endParaRPr lang="en-US" dirty="0"/>
          </a:p>
        </p:txBody>
      </p:sp>
      <p:pic>
        <p:nvPicPr>
          <p:cNvPr id="7" name="Picture 6"/>
          <p:cNvPicPr>
            <a:picLocks noChangeAspect="1"/>
          </p:cNvPicPr>
          <p:nvPr userDrawn="1"/>
        </p:nvPicPr>
        <p:blipFill>
          <a:blip r:embed="rId3"/>
          <a:stretch>
            <a:fillRect/>
          </a:stretch>
        </p:blipFill>
        <p:spPr>
          <a:xfrm>
            <a:off x="245272" y="1433095"/>
            <a:ext cx="704149" cy="537891"/>
          </a:xfrm>
          <a:prstGeom prst="rect">
            <a:avLst/>
          </a:prstGeom>
        </p:spPr>
      </p:pic>
      <p:sp>
        <p:nvSpPr>
          <p:cNvPr id="9" name="Text Placeholder 4"/>
          <p:cNvSpPr>
            <a:spLocks noGrp="1"/>
          </p:cNvSpPr>
          <p:nvPr>
            <p:ph type="body" sz="quarter" idx="11" hasCustomPrompt="1"/>
          </p:nvPr>
        </p:nvSpPr>
        <p:spPr>
          <a:xfrm>
            <a:off x="1121104" y="1337149"/>
            <a:ext cx="14422528" cy="729785"/>
          </a:xfrm>
          <a:solidFill>
            <a:schemeClr val="tx2">
              <a:lumMod val="95000"/>
              <a:lumOff val="5000"/>
            </a:schemeClr>
          </a:solidFill>
        </p:spPr>
        <p:txBody>
          <a:bodyPr lIns="91440" tIns="0" bIns="0" anchor="ctr" anchorCtr="0">
            <a:noAutofit/>
          </a:bodyPr>
          <a:lstStyle>
            <a:lvl1pPr marL="0" indent="0">
              <a:lnSpc>
                <a:spcPct val="100000"/>
              </a:lnSpc>
              <a:buNone/>
              <a:defRPr sz="3733" b="1">
                <a:solidFill>
                  <a:schemeClr val="bg1"/>
                </a:solidFill>
                <a:latin typeface="Courier New" panose="02070309020205020404" pitchFamily="49" charset="0"/>
                <a:cs typeface="Courier New" panose="02070309020205020404" pitchFamily="49" charset="0"/>
              </a:defRPr>
            </a:lvl1pPr>
          </a:lstStyle>
          <a:p>
            <a:pPr lvl="0"/>
            <a:r>
              <a:rPr lang="en-US" dirty="0" smtClean="0"/>
              <a:t>Enter Command</a:t>
            </a:r>
            <a:endParaRPr lang="en-US" dirty="0"/>
          </a:p>
        </p:txBody>
      </p:sp>
      <p:cxnSp>
        <p:nvCxnSpPr>
          <p:cNvPr id="11" name="Straight Connector 1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4"/>
          <p:cNvSpPr>
            <a:spLocks noGrp="1"/>
          </p:cNvSpPr>
          <p:nvPr>
            <p:ph type="ftr" sz="quarter" idx="3"/>
          </p:nvPr>
        </p:nvSpPr>
        <p:spPr>
          <a:xfrm>
            <a:off x="842683" y="8549840"/>
            <a:ext cx="5486400"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pPr algn="l"/>
            <a:r>
              <a:rPr lang="en-US" dirty="0" smtClean="0"/>
              <a:t>©2015 Chef Software Inc.</a:t>
            </a:r>
            <a:endParaRPr lang="en-US" dirty="0"/>
          </a:p>
        </p:txBody>
      </p:sp>
    </p:spTree>
    <p:extLst>
      <p:ext uri="{BB962C8B-B14F-4D97-AF65-F5344CB8AC3E}">
        <p14:creationId xmlns:p14="http://schemas.microsoft.com/office/powerpoint/2010/main" val="38977460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Modify File</a:t>
            </a:r>
            <a:endParaRPr lang="en-US" dirty="0"/>
          </a:p>
        </p:txBody>
      </p:sp>
      <p:sp>
        <p:nvSpPr>
          <p:cNvPr id="16" name="Content Placeholder 3"/>
          <p:cNvSpPr>
            <a:spLocks noGrp="1"/>
          </p:cNvSpPr>
          <p:nvPr>
            <p:ph sz="quarter" idx="10" hasCustomPrompt="1"/>
          </p:nvPr>
        </p:nvSpPr>
        <p:spPr>
          <a:xfrm>
            <a:off x="1121104" y="2113747"/>
            <a:ext cx="14423693" cy="5951611"/>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1">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1121104" y="1337150"/>
            <a:ext cx="14422528" cy="566391"/>
          </a:xfrm>
          <a:solidFill>
            <a:schemeClr val="bg1">
              <a:lumMod val="85000"/>
              <a:alpha val="50000"/>
            </a:schemeClr>
          </a:solidFill>
        </p:spPr>
        <p:txBody>
          <a:bodyPr lIns="91440" bIns="91440" anchor="ctr" anchorCtr="0">
            <a:normAutofit/>
          </a:bodyPr>
          <a:lstStyle>
            <a:lvl1pPr marL="0" indent="0">
              <a:buNone/>
              <a:defRPr sz="4267" b="1">
                <a:latin typeface="Courier New" panose="02070309020205020404" pitchFamily="49" charset="0"/>
                <a:cs typeface="Courier New" panose="02070309020205020404" pitchFamily="49" charset="0"/>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603177" y="1335982"/>
            <a:ext cx="412824" cy="571604"/>
          </a:xfrm>
          <a:prstGeom prst="rect">
            <a:avLst/>
          </a:prstGeom>
        </p:spPr>
      </p:pic>
      <p:sp>
        <p:nvSpPr>
          <p:cNvPr id="19" name="Text Placeholder 13"/>
          <p:cNvSpPr>
            <a:spLocks noGrp="1"/>
          </p:cNvSpPr>
          <p:nvPr>
            <p:ph type="body" sz="quarter" idx="12" hasCustomPrompt="1"/>
          </p:nvPr>
        </p:nvSpPr>
        <p:spPr>
          <a:xfrm>
            <a:off x="1124446" y="3538306"/>
            <a:ext cx="14404273"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20" name="Text Placeholder 13"/>
          <p:cNvSpPr>
            <a:spLocks noGrp="1"/>
          </p:cNvSpPr>
          <p:nvPr>
            <p:ph type="body" sz="quarter" idx="13" hasCustomPrompt="1"/>
          </p:nvPr>
        </p:nvSpPr>
        <p:spPr>
          <a:xfrm>
            <a:off x="1135042" y="4206982"/>
            <a:ext cx="14404273"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2" name="Footer Placeholder 4"/>
          <p:cNvSpPr>
            <a:spLocks noGrp="1"/>
          </p:cNvSpPr>
          <p:nvPr>
            <p:ph type="ftr" sz="quarter" idx="3"/>
          </p:nvPr>
        </p:nvSpPr>
        <p:spPr>
          <a:xfrm>
            <a:off x="842683" y="8549840"/>
            <a:ext cx="5486400"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pPr algn="l"/>
            <a:r>
              <a:rPr lang="en-US" dirty="0" smtClean="0"/>
              <a:t>©2015 Chef Software Inc.</a:t>
            </a:r>
            <a:endParaRPr lang="en-US" dirty="0"/>
          </a:p>
        </p:txBody>
      </p:sp>
    </p:spTree>
    <p:extLst>
      <p:ext uri="{BB962C8B-B14F-4D97-AF65-F5344CB8AC3E}">
        <p14:creationId xmlns:p14="http://schemas.microsoft.com/office/powerpoint/2010/main" val="29895300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File - Content Righ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Modify File with Content Right</a:t>
            </a:r>
            <a:endParaRPr lang="en-US" dirty="0"/>
          </a:p>
        </p:txBody>
      </p:sp>
      <p:sp>
        <p:nvSpPr>
          <p:cNvPr id="16" name="Content Placeholder 3"/>
          <p:cNvSpPr>
            <a:spLocks noGrp="1"/>
          </p:cNvSpPr>
          <p:nvPr>
            <p:ph sz="quarter" idx="10" hasCustomPrompt="1"/>
          </p:nvPr>
        </p:nvSpPr>
        <p:spPr>
          <a:xfrm>
            <a:off x="1121105" y="2081090"/>
            <a:ext cx="7065287" cy="6079916"/>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1121104" y="1337150"/>
            <a:ext cx="14422528" cy="566391"/>
          </a:xfrm>
          <a:solidFill>
            <a:schemeClr val="bg1">
              <a:lumMod val="85000"/>
              <a:alpha val="50000"/>
            </a:schemeClr>
          </a:solidFill>
        </p:spPr>
        <p:txBody>
          <a:bodyPr lIns="91440" bIns="91440" anchor="ctr" anchorCtr="0">
            <a:normAutofit/>
          </a:bodyPr>
          <a:lstStyle>
            <a:lvl1pPr marL="0" indent="0">
              <a:buNone/>
              <a:defRPr sz="4267">
                <a:latin typeface="Courier New" panose="02070309020205020404" pitchFamily="49" charset="0"/>
                <a:cs typeface="Courier New" panose="02070309020205020404" pitchFamily="49" charset="0"/>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603177" y="1335982"/>
            <a:ext cx="412824" cy="571604"/>
          </a:xfrm>
          <a:prstGeom prst="rect">
            <a:avLst/>
          </a:prstGeom>
        </p:spPr>
      </p:pic>
      <p:sp>
        <p:nvSpPr>
          <p:cNvPr id="6" name="Content Placeholder 5"/>
          <p:cNvSpPr>
            <a:spLocks noGrp="1"/>
          </p:cNvSpPr>
          <p:nvPr>
            <p:ph sz="quarter" idx="12"/>
          </p:nvPr>
        </p:nvSpPr>
        <p:spPr>
          <a:xfrm>
            <a:off x="8478346" y="2113748"/>
            <a:ext cx="7066455" cy="5951675"/>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3" hasCustomPrompt="1"/>
          </p:nvPr>
        </p:nvSpPr>
        <p:spPr>
          <a:xfrm>
            <a:off x="1132472" y="3490153"/>
            <a:ext cx="7045184"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8" name="Text Placeholder 13"/>
          <p:cNvSpPr>
            <a:spLocks noGrp="1"/>
          </p:cNvSpPr>
          <p:nvPr>
            <p:ph type="body" sz="quarter" idx="14" hasCustomPrompt="1"/>
          </p:nvPr>
        </p:nvSpPr>
        <p:spPr>
          <a:xfrm>
            <a:off x="1143068" y="4158828"/>
            <a:ext cx="7045184"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4" name="Footer Placeholder 4"/>
          <p:cNvSpPr>
            <a:spLocks noGrp="1"/>
          </p:cNvSpPr>
          <p:nvPr>
            <p:ph type="ftr" sz="quarter" idx="3"/>
          </p:nvPr>
        </p:nvSpPr>
        <p:spPr>
          <a:xfrm>
            <a:off x="842683" y="8549840"/>
            <a:ext cx="5486400"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pPr algn="l"/>
            <a:r>
              <a:rPr lang="en-US" dirty="0" smtClean="0"/>
              <a:t>©2015 Chef Software Inc.</a:t>
            </a:r>
            <a:endParaRPr lang="en-US" dirty="0"/>
          </a:p>
        </p:txBody>
      </p:sp>
    </p:spTree>
    <p:extLst>
      <p:ext uri="{BB962C8B-B14F-4D97-AF65-F5344CB8AC3E}">
        <p14:creationId xmlns:p14="http://schemas.microsoft.com/office/powerpoint/2010/main" val="10887116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
        <p:nvSpPr>
          <p:cNvPr id="2" name="Footer Placeholder 4"/>
          <p:cNvSpPr>
            <a:spLocks noGrp="1"/>
          </p:cNvSpPr>
          <p:nvPr>
            <p:ph type="ftr" sz="quarter" idx="3"/>
          </p:nvPr>
        </p:nvSpPr>
        <p:spPr>
          <a:xfrm>
            <a:off x="842683" y="8549840"/>
            <a:ext cx="5486400"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pPr algn="l"/>
            <a:r>
              <a:rPr lang="en-US" dirty="0" smtClean="0"/>
              <a:t>©2015 Chef Software Inc.</a:t>
            </a:r>
            <a:endParaRPr lang="en-US" dirty="0"/>
          </a:p>
        </p:txBody>
      </p:sp>
    </p:spTree>
    <p:extLst>
      <p:ext uri="{BB962C8B-B14F-4D97-AF65-F5344CB8AC3E}">
        <p14:creationId xmlns:p14="http://schemas.microsoft.com/office/powerpoint/2010/main" val="4233860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Problem</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pic>
        <p:nvPicPr>
          <p:cNvPr id="3" name="Picture 2"/>
          <p:cNvPicPr>
            <a:picLocks noChangeAspect="1"/>
          </p:cNvPicPr>
          <p:nvPr userDrawn="1"/>
        </p:nvPicPr>
        <p:blipFill>
          <a:blip r:embed="rId2"/>
          <a:stretch>
            <a:fillRect/>
          </a:stretch>
        </p:blipFill>
        <p:spPr>
          <a:xfrm>
            <a:off x="12398685" y="493869"/>
            <a:ext cx="3162292" cy="3162292"/>
          </a:xfrm>
          <a:prstGeom prst="rect">
            <a:avLst/>
          </a:prstGeom>
        </p:spPr>
      </p:pic>
      <p:sp>
        <p:nvSpPr>
          <p:cNvPr id="8" name="Footer Placeholder 4"/>
          <p:cNvSpPr>
            <a:spLocks noGrp="1"/>
          </p:cNvSpPr>
          <p:nvPr>
            <p:ph type="ftr" sz="quarter" idx="3"/>
          </p:nvPr>
        </p:nvSpPr>
        <p:spPr>
          <a:xfrm>
            <a:off x="842683" y="8549840"/>
            <a:ext cx="5486400"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pPr algn="l"/>
            <a:r>
              <a:rPr lang="en-US" dirty="0" smtClean="0"/>
              <a:t>©2015 Chef Software Inc.</a:t>
            </a:r>
            <a:endParaRPr lang="en-US" dirty="0"/>
          </a:p>
        </p:txBody>
      </p:sp>
    </p:spTree>
    <p:extLst>
      <p:ext uri="{BB962C8B-B14F-4D97-AF65-F5344CB8AC3E}">
        <p14:creationId xmlns:p14="http://schemas.microsoft.com/office/powerpoint/2010/main" val="3036086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ocs">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solidFill>
                <a:schemeClr val="bg1">
                  <a:lumMod val="85000"/>
                </a:schemeClr>
              </a:solidFill>
            </a:endParaRPr>
          </a:p>
        </p:txBody>
      </p:sp>
      <p:sp>
        <p:nvSpPr>
          <p:cNvPr id="17" name="TextBox 16"/>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DOCS</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Let's Check the Docs…</a:t>
            </a:r>
            <a:endParaRPr lang="en-US" dirty="0"/>
          </a:p>
        </p:txBody>
      </p:sp>
      <p:sp>
        <p:nvSpPr>
          <p:cNvPr id="3" name="TextBox 2"/>
          <p:cNvSpPr txBox="1"/>
          <p:nvPr userDrawn="1"/>
        </p:nvSpPr>
        <p:spPr bwMode="white">
          <a:xfrm>
            <a:off x="3311897" y="7582905"/>
            <a:ext cx="1219200" cy="1219200"/>
          </a:xfrm>
          <a:prstGeom prst="rect">
            <a:avLst/>
          </a:prstGeom>
        </p:spPr>
        <p:txBody>
          <a:bodyPr vert="horz" wrap="none" lIns="121920" tIns="121920" rIns="121920" bIns="121920" rtlCol="0">
            <a:normAutofit/>
          </a:bodyPr>
          <a:lstStyle/>
          <a:p>
            <a:endParaRPr lang="en-US" sz="3200" dirty="0" smtClean="0"/>
          </a:p>
        </p:txBody>
      </p:sp>
      <p:pic>
        <p:nvPicPr>
          <p:cNvPr id="18" name="Picture 17"/>
          <p:cNvPicPr>
            <a:picLocks noChangeAspect="1"/>
          </p:cNvPicPr>
          <p:nvPr userDrawn="1"/>
        </p:nvPicPr>
        <p:blipFill>
          <a:blip r:embed="rId2"/>
          <a:stretch>
            <a:fillRect/>
          </a:stretch>
        </p:blipFill>
        <p:spPr>
          <a:xfrm>
            <a:off x="12729067" y="839919"/>
            <a:ext cx="2613464" cy="2613464"/>
          </a:xfrm>
          <a:prstGeom prst="rect">
            <a:avLst/>
          </a:prstGeom>
        </p:spPr>
      </p:pic>
      <p:sp>
        <p:nvSpPr>
          <p:cNvPr id="12"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An excerpt from the docs that someone has so lovingly written … regurgitated here in snappy bullet points or maybe an excerpt or a synopsis.</a:t>
            </a:r>
          </a:p>
        </p:txBody>
      </p:sp>
      <p:sp>
        <p:nvSpPr>
          <p:cNvPr id="10" name="Content Placeholder 3"/>
          <p:cNvSpPr>
            <a:spLocks noGrp="1"/>
          </p:cNvSpPr>
          <p:nvPr>
            <p:ph sz="quarter" idx="13" hasCustomPrompt="1"/>
          </p:nvPr>
        </p:nvSpPr>
        <p:spPr>
          <a:xfrm>
            <a:off x="3982977" y="7338514"/>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
        <p:nvSpPr>
          <p:cNvPr id="9" name="Footer Placeholder 4"/>
          <p:cNvSpPr>
            <a:spLocks noGrp="1"/>
          </p:cNvSpPr>
          <p:nvPr>
            <p:ph type="ftr" sz="quarter" idx="3"/>
          </p:nvPr>
        </p:nvSpPr>
        <p:spPr>
          <a:xfrm>
            <a:off x="842683" y="8549840"/>
            <a:ext cx="5486400"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pPr algn="l"/>
            <a:r>
              <a:rPr lang="en-US" dirty="0" smtClean="0"/>
              <a:t>©2015 Chef Software Inc.</a:t>
            </a:r>
            <a:endParaRPr lang="en-US" dirty="0"/>
          </a:p>
        </p:txBody>
      </p:sp>
    </p:spTree>
    <p:extLst>
      <p:ext uri="{BB962C8B-B14F-4D97-AF65-F5344CB8AC3E}">
        <p14:creationId xmlns:p14="http://schemas.microsoft.com/office/powerpoint/2010/main" val="1909799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
        <p:nvSpPr>
          <p:cNvPr id="14" name="Content Placeholder 3"/>
          <p:cNvSpPr>
            <a:spLocks noGrp="1"/>
          </p:cNvSpPr>
          <p:nvPr>
            <p:ph sz="quarter" idx="13" hasCustomPrompt="1"/>
          </p:nvPr>
        </p:nvSpPr>
        <p:spPr>
          <a:xfrm>
            <a:off x="3893330" y="724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
        <p:nvSpPr>
          <p:cNvPr id="15" name="Footer Placeholder 4"/>
          <p:cNvSpPr>
            <a:spLocks noGrp="1"/>
          </p:cNvSpPr>
          <p:nvPr>
            <p:ph type="ftr" sz="quarter" idx="3"/>
          </p:nvPr>
        </p:nvSpPr>
        <p:spPr>
          <a:xfrm>
            <a:off x="842683" y="8549840"/>
            <a:ext cx="5486400"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pPr algn="l"/>
            <a:r>
              <a:rPr lang="en-US" dirty="0" smtClean="0"/>
              <a:t>©2015 Chef Software Inc.</a:t>
            </a:r>
            <a:endParaRPr lang="en-US" dirty="0"/>
          </a:p>
        </p:txBody>
      </p:sp>
    </p:spTree>
    <p:extLst>
      <p:ext uri="{BB962C8B-B14F-4D97-AF65-F5344CB8AC3E}">
        <p14:creationId xmlns:p14="http://schemas.microsoft.com/office/powerpoint/2010/main" val="351360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ab  - Objectiv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LAB</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9" name="TextBox 18"/>
          <p:cNvSpPr txBox="1"/>
          <p:nvPr userDrawn="1"/>
        </p:nvSpPr>
        <p:spPr bwMode="white">
          <a:xfrm>
            <a:off x="2925924" y="5316750"/>
            <a:ext cx="11018907" cy="1631135"/>
          </a:xfrm>
          <a:prstGeom prst="rect">
            <a:avLst/>
          </a:prstGeom>
        </p:spPr>
        <p:txBody>
          <a:bodyPr vert="horz" wrap="square" lIns="121920" tIns="121920" rIns="121920" bIns="121920" rtlCol="0">
            <a:normAutofit/>
          </a:bodyPr>
          <a:lstStyle/>
          <a:p>
            <a:endParaRPr lang="en-US" sz="3200" dirty="0" smtClean="0"/>
          </a:p>
        </p:txBody>
      </p:sp>
      <p:sp>
        <p:nvSpPr>
          <p:cNvPr id="25" name="TextBox 24"/>
          <p:cNvSpPr txBox="1"/>
          <p:nvPr userDrawn="1"/>
        </p:nvSpPr>
        <p:spPr bwMode="white">
          <a:xfrm>
            <a:off x="2228684" y="5129978"/>
            <a:ext cx="11778401" cy="784439"/>
          </a:xfrm>
          <a:prstGeom prst="rect">
            <a:avLst/>
          </a:prstGeom>
        </p:spPr>
        <p:txBody>
          <a:bodyPr vert="horz" wrap="square" lIns="121920" tIns="121920" rIns="121920" bIns="121920" rtlCol="0">
            <a:normAutofit/>
          </a:bodyPr>
          <a:lstStyle/>
          <a:p>
            <a:r>
              <a:rPr lang="en-US" sz="3200" b="1" dirty="0" smtClean="0"/>
              <a:t>OBJECTIVE:</a:t>
            </a:r>
            <a:endParaRPr lang="en-US" sz="3200" b="1" dirty="0"/>
          </a:p>
        </p:txBody>
      </p:sp>
      <p:sp>
        <p:nvSpPr>
          <p:cNvPr id="9" name="Text Placeholder 8"/>
          <p:cNvSpPr>
            <a:spLocks noGrp="1"/>
          </p:cNvSpPr>
          <p:nvPr>
            <p:ph type="body" sz="quarter" idx="10" hasCustomPrompt="1"/>
          </p:nvPr>
        </p:nvSpPr>
        <p:spPr>
          <a:xfrm>
            <a:off x="3012273" y="5989430"/>
            <a:ext cx="11318532" cy="1854956"/>
          </a:xfrm>
        </p:spPr>
        <p:txBody>
          <a:bodyPr>
            <a:normAutofit/>
          </a:bodyPr>
          <a:lstStyle>
            <a:lvl1pPr marL="0" indent="0">
              <a:buFont typeface="+mj-lt"/>
              <a:buNone/>
              <a:defRPr sz="2400" baseline="0"/>
            </a:lvl1pPr>
          </a:lstStyle>
          <a:p>
            <a:pPr lvl="0"/>
            <a:r>
              <a:rPr lang="en-US" dirty="0" smtClean="0"/>
              <a:t>A concrete list of steps to accomplish.</a:t>
            </a:r>
          </a:p>
          <a:p>
            <a:pPr lvl="0"/>
            <a:endParaRPr lang="en-US" dirty="0" smtClean="0"/>
          </a:p>
          <a:p>
            <a:pPr lvl="0"/>
            <a:r>
              <a:rPr lang="en-US" dirty="0" smtClean="0"/>
              <a:t>One</a:t>
            </a:r>
          </a:p>
          <a:p>
            <a:pPr lvl="0"/>
            <a:r>
              <a:rPr lang="en-US" dirty="0" smtClean="0"/>
              <a:t>Two</a:t>
            </a:r>
          </a:p>
        </p:txBody>
      </p:sp>
      <p:sp>
        <p:nvSpPr>
          <p:cNvPr id="13" name="Content Placeholder 12"/>
          <p:cNvSpPr>
            <a:spLocks noGrp="1"/>
          </p:cNvSpPr>
          <p:nvPr>
            <p:ph sz="quarter" idx="11" hasCustomPrompt="1"/>
          </p:nvPr>
        </p:nvSpPr>
        <p:spPr>
          <a:xfrm>
            <a:off x="3017561" y="3462898"/>
            <a:ext cx="11319040" cy="1528233"/>
          </a:xfrm>
        </p:spPr>
        <p:txBody>
          <a:bodyPr anchor="ctr">
            <a:normAutofit/>
          </a:bodyPr>
          <a:lstStyle>
            <a:lvl1pPr marL="121917" indent="0">
              <a:spcBef>
                <a:spcPts val="800"/>
              </a:spcBef>
              <a:buNone/>
              <a:defRPr sz="3733" i="1" baseline="0">
                <a:solidFill>
                  <a:schemeClr val="bg1">
                    <a:lumMod val="50000"/>
                  </a:schemeClr>
                </a:solidFill>
              </a:defRPr>
            </a:lvl1pPr>
          </a:lstStyle>
          <a:p>
            <a:pPr lvl="0"/>
            <a:r>
              <a:rPr lang="en-US" dirty="0" smtClean="0"/>
              <a:t>Should I use a leading question that gives an overview of the lab?</a:t>
            </a:r>
            <a:endParaRPr lang="en-US" dirty="0"/>
          </a:p>
        </p:txBody>
      </p:sp>
      <p:pic>
        <p:nvPicPr>
          <p:cNvPr id="30" name="Picture 29"/>
          <p:cNvPicPr>
            <a:picLocks noChangeAspect="1"/>
          </p:cNvPicPr>
          <p:nvPr userDrawn="1"/>
        </p:nvPicPr>
        <p:blipFill>
          <a:blip r:embed="rId2"/>
          <a:stretch>
            <a:fillRect/>
          </a:stretch>
        </p:blipFill>
        <p:spPr>
          <a:xfrm>
            <a:off x="12771610" y="551454"/>
            <a:ext cx="3118372" cy="3162292"/>
          </a:xfrm>
          <a:prstGeom prst="rect">
            <a:avLst/>
          </a:prstGeom>
        </p:spPr>
      </p:pic>
      <p:sp>
        <p:nvSpPr>
          <p:cNvPr id="10" name="Footer Placeholder 4"/>
          <p:cNvSpPr>
            <a:spLocks noGrp="1"/>
          </p:cNvSpPr>
          <p:nvPr>
            <p:ph type="ftr" sz="quarter" idx="3"/>
          </p:nvPr>
        </p:nvSpPr>
        <p:spPr>
          <a:xfrm>
            <a:off x="842683" y="8549840"/>
            <a:ext cx="5486400"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pPr algn="l"/>
            <a:r>
              <a:rPr lang="en-US" dirty="0" smtClean="0"/>
              <a:t>©2015 Chef Software Inc.</a:t>
            </a:r>
            <a:endParaRPr lang="en-US" dirty="0"/>
          </a:p>
        </p:txBody>
      </p:sp>
    </p:spTree>
    <p:extLst>
      <p:ext uri="{BB962C8B-B14F-4D97-AF65-F5344CB8AC3E}">
        <p14:creationId xmlns:p14="http://schemas.microsoft.com/office/powerpoint/2010/main" val="1073754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Lab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LAB</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8" name="Picture 7"/>
          <p:cNvPicPr>
            <a:picLocks noChangeAspect="1"/>
          </p:cNvPicPr>
          <p:nvPr userDrawn="1"/>
        </p:nvPicPr>
        <p:blipFill>
          <a:blip r:embed="rId2"/>
          <a:stretch>
            <a:fillRect/>
          </a:stretch>
        </p:blipFill>
        <p:spPr>
          <a:xfrm>
            <a:off x="12771610" y="551454"/>
            <a:ext cx="3118372" cy="3162292"/>
          </a:xfrm>
          <a:prstGeom prst="rect">
            <a:avLst/>
          </a:prstGeom>
        </p:spPr>
      </p:pic>
      <p:sp>
        <p:nvSpPr>
          <p:cNvPr id="9" name="Footer Placeholder 4"/>
          <p:cNvSpPr>
            <a:spLocks noGrp="1"/>
          </p:cNvSpPr>
          <p:nvPr>
            <p:ph type="ftr" sz="quarter" idx="3"/>
          </p:nvPr>
        </p:nvSpPr>
        <p:spPr>
          <a:xfrm>
            <a:off x="842683" y="8549840"/>
            <a:ext cx="5486400"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pPr algn="l"/>
            <a:r>
              <a:rPr lang="en-US" dirty="0" smtClean="0"/>
              <a:t>©2015 Chef Software Inc.</a:t>
            </a:r>
            <a:endParaRPr lang="en-US" dirty="0"/>
          </a:p>
        </p:txBody>
      </p:sp>
    </p:spTree>
    <p:extLst>
      <p:ext uri="{BB962C8B-B14F-4D97-AF65-F5344CB8AC3E}">
        <p14:creationId xmlns:p14="http://schemas.microsoft.com/office/powerpoint/2010/main" val="1858558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Exercis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6"/>
            <a:ext cx="12824551" cy="1540524"/>
          </a:xfrm>
          <a:prstGeom prst="rect">
            <a:avLst/>
          </a:prstGeom>
          <a:noFill/>
          <a:ln>
            <a:noFill/>
          </a:ln>
          <a:effectLst/>
        </p:spPr>
        <p:txBody>
          <a:bodyPr vert="horz" wrap="square" lIns="121920" tIns="121920" rIns="121920" bIns="121920" rtlCol="0" anchor="ctr">
            <a:noAutofit/>
          </a:bodyPr>
          <a:lstStyle/>
          <a:p>
            <a:r>
              <a:rPr lang="en-US" sz="10666" b="0" cap="none" spc="0" dirty="0" smtClean="0">
                <a:ln w="18415" cmpd="sng">
                  <a:solidFill>
                    <a:srgbClr val="FFFFFF"/>
                  </a:solidFill>
                  <a:prstDash val="solid"/>
                </a:ln>
                <a:solidFill>
                  <a:schemeClr val="bg1">
                    <a:lumMod val="65000"/>
                    <a:alpha val="50000"/>
                  </a:schemeClr>
                </a:solidFill>
                <a:effectLst/>
              </a:rPr>
              <a:t>EXERCISE</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Exercise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9" name="Picture 8"/>
          <p:cNvPicPr>
            <a:picLocks noChangeAspect="1"/>
          </p:cNvPicPr>
          <p:nvPr userDrawn="1"/>
        </p:nvPicPr>
        <p:blipFill>
          <a:blip r:embed="rId2"/>
          <a:stretch>
            <a:fillRect/>
          </a:stretch>
        </p:blipFill>
        <p:spPr>
          <a:xfrm>
            <a:off x="12429190" y="482873"/>
            <a:ext cx="3162292" cy="3162292"/>
          </a:xfrm>
          <a:prstGeom prst="rect">
            <a:avLst/>
          </a:prstGeom>
        </p:spPr>
      </p:pic>
      <p:sp>
        <p:nvSpPr>
          <p:cNvPr id="8" name="Footer Placeholder 4"/>
          <p:cNvSpPr>
            <a:spLocks noGrp="1"/>
          </p:cNvSpPr>
          <p:nvPr>
            <p:ph type="ftr" sz="quarter" idx="3"/>
          </p:nvPr>
        </p:nvSpPr>
        <p:spPr>
          <a:xfrm>
            <a:off x="842683" y="8549840"/>
            <a:ext cx="5486400"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pPr algn="l"/>
            <a:r>
              <a:rPr lang="en-US" dirty="0" smtClean="0"/>
              <a:t>©2015 Chef Software Inc.</a:t>
            </a:r>
            <a:endParaRPr lang="en-US" dirty="0"/>
          </a:p>
        </p:txBody>
      </p:sp>
    </p:spTree>
    <p:extLst>
      <p:ext uri="{BB962C8B-B14F-4D97-AF65-F5344CB8AC3E}">
        <p14:creationId xmlns:p14="http://schemas.microsoft.com/office/powerpoint/2010/main" val="33615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theme" Target="../theme/theme1.xml"/><Relationship Id="rId26" Type="http://schemas.openxmlformats.org/officeDocument/2006/relationships/image" Target="../media/image1.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9056"/>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609601" y="1524000"/>
            <a:ext cx="14938964" cy="7010400"/>
          </a:xfrm>
          <a:prstGeom prst="rect">
            <a:avLst/>
          </a:prstGeom>
        </p:spPr>
        <p:txBody>
          <a:bodyPr vert="horz" wrap="square"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842683" y="8549840"/>
            <a:ext cx="5486400"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pPr algn="l"/>
            <a:r>
              <a:rPr lang="en-US" dirty="0" smtClean="0"/>
              <a:t>©2015 Chef Software Inc.</a:t>
            </a:r>
            <a:endParaRPr lang="en-US" dirty="0"/>
          </a:p>
        </p:txBody>
      </p:sp>
      <p:sp>
        <p:nvSpPr>
          <p:cNvPr id="6" name="Slide Number Placeholder 5"/>
          <p:cNvSpPr>
            <a:spLocks noGrp="1"/>
          </p:cNvSpPr>
          <p:nvPr>
            <p:ph type="sldNum" sz="quarter" idx="4"/>
          </p:nvPr>
        </p:nvSpPr>
        <p:spPr>
          <a:xfrm>
            <a:off x="11480800" y="8475134"/>
            <a:ext cx="3657600" cy="486833"/>
          </a:xfrm>
          <a:prstGeom prst="rect">
            <a:avLst/>
          </a:prstGeom>
        </p:spPr>
        <p:txBody>
          <a:bodyPr vert="horz" lIns="91440" tIns="45720" rIns="91440" bIns="45720" rtlCol="0" anchor="ctr"/>
          <a:lstStyle>
            <a:lvl1pPr algn="r">
              <a:defRPr sz="1600">
                <a:solidFill>
                  <a:schemeClr val="tx1">
                    <a:tint val="75000"/>
                  </a:schemeClr>
                </a:solidFill>
              </a:defRPr>
            </a:lvl1pPr>
          </a:lstStyle>
          <a:p>
            <a:fld id="{2D3AC244-EF0F-45B5-99B7-04DF836D954E}" type="slidenum">
              <a:rPr lang="en-US" smtClean="0"/>
              <a:t>‹#›</a:t>
            </a:fld>
            <a:endParaRPr lang="en-US" dirty="0"/>
          </a:p>
        </p:txBody>
      </p:sp>
      <p:pic>
        <p:nvPicPr>
          <p:cNvPr id="7" name="Picture 6"/>
          <p:cNvPicPr>
            <a:picLocks noChangeAspect="1"/>
          </p:cNvPicPr>
          <p:nvPr userDrawn="1"/>
        </p:nvPicPr>
        <p:blipFill>
          <a:blip r:embed="rId26" cstate="print">
            <a:extLst>
              <a:ext uri="{28A0092B-C50C-407E-A947-70E740481C1C}">
                <a14:useLocalDpi xmlns:a14="http://schemas.microsoft.com/office/drawing/2010/main" val="0"/>
              </a:ext>
            </a:extLst>
          </a:blip>
          <a:stretch>
            <a:fillRect/>
          </a:stretch>
        </p:blipFill>
        <p:spPr>
          <a:xfrm>
            <a:off x="15142979" y="8178791"/>
            <a:ext cx="950463" cy="1039591"/>
          </a:xfrm>
          <a:prstGeom prst="rect">
            <a:avLst/>
          </a:prstGeom>
        </p:spPr>
      </p:pic>
      <p:sp>
        <p:nvSpPr>
          <p:cNvPr id="8" name="Rectangle 7"/>
          <p:cNvSpPr/>
          <p:nvPr userDrawn="1"/>
        </p:nvSpPr>
        <p:spPr bwMode="auto">
          <a:xfrm>
            <a:off x="0" y="0"/>
            <a:ext cx="16256000" cy="9144000"/>
          </a:xfrm>
          <a:prstGeom prst="rect">
            <a:avLst/>
          </a:prstGeom>
          <a:noFill/>
          <a:ln w="3175">
            <a:solidFill>
              <a:srgbClr val="CBCFD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254862669"/>
      </p:ext>
    </p:extLst>
  </p:cSld>
  <p:clrMap bg1="lt1" tx1="dk1" bg2="lt2" tx2="dk2" accent1="accent1" accent2="accent2" accent3="accent3" accent4="accent4" accent5="accent5" accent6="accent6" hlink="hlink" folHlink="folHlink"/>
  <p:sldLayoutIdLst>
    <p:sldLayoutId id="2147483789" r:id="rId1"/>
    <p:sldLayoutId id="2147483775" r:id="rId2"/>
    <p:sldLayoutId id="2147483792" r:id="rId3"/>
    <p:sldLayoutId id="2147483783" r:id="rId4"/>
    <p:sldLayoutId id="2147483777" r:id="rId5"/>
    <p:sldLayoutId id="2147483772" r:id="rId6"/>
    <p:sldLayoutId id="2147483781" r:id="rId7"/>
    <p:sldLayoutId id="2147483768" r:id="rId8"/>
    <p:sldLayoutId id="2147483782" r:id="rId9"/>
    <p:sldLayoutId id="2147483785" r:id="rId10"/>
    <p:sldLayoutId id="2147483770" r:id="rId11"/>
    <p:sldLayoutId id="2147483774" r:id="rId12"/>
    <p:sldLayoutId id="2147483771" r:id="rId13"/>
    <p:sldLayoutId id="2147483776" r:id="rId14"/>
    <p:sldLayoutId id="2147483764" r:id="rId15"/>
    <p:sldLayoutId id="2147483780" r:id="rId16"/>
    <p:sldLayoutId id="2147483766" r:id="rId17"/>
    <p:sldLayoutId id="2147483779" r:id="rId18"/>
    <p:sldLayoutId id="2147483767" r:id="rId19"/>
    <p:sldLayoutId id="2147483723" r:id="rId20"/>
    <p:sldLayoutId id="2147483790" r:id="rId21"/>
    <p:sldLayoutId id="2147483795" r:id="rId22"/>
    <p:sldLayoutId id="2147483798" r:id="rId23"/>
    <p:sldLayoutId id="2147483807" r:id="rId2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hf hdr="0" dt="0"/>
  <p:txStyles>
    <p:title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p:titleStyle>
    <p:body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1" pos="5120" userDrawn="1">
          <p15:clr>
            <a:srgbClr val="F26B43"/>
          </p15:clr>
        </p15:guide>
        <p15:guide id="2" orient="horz" pos="2880" userDrawn="1">
          <p15:clr>
            <a:srgbClr val="F26B43"/>
          </p15:clr>
        </p15:guide>
        <p15:guide id="3" orient="horz" pos="384" userDrawn="1">
          <p15:clr>
            <a:srgbClr val="F26B43"/>
          </p15:clr>
        </p15:guide>
        <p15:guide id="4" orient="horz" pos="5376" userDrawn="1">
          <p15:clr>
            <a:srgbClr val="F26B43"/>
          </p15:clr>
        </p15:guide>
        <p15:guide id="5" pos="427" userDrawn="1">
          <p15:clr>
            <a:srgbClr val="F26B43"/>
          </p15:clr>
        </p15:guide>
        <p15:guide id="6" pos="9813" userDrawn="1">
          <p15:clr>
            <a:srgbClr val="F26B43"/>
          </p15:clr>
        </p15:guide>
        <p15:guide id="7" orient="horz" pos="1152" userDrawn="1">
          <p15:clr>
            <a:srgbClr val="F26B43"/>
          </p15:clr>
        </p15:guide>
        <p15:guide id="8" orient="horz" pos="4768" userDrawn="1">
          <p15:clr>
            <a:srgbClr val="F26B43"/>
          </p15:clr>
        </p15:guide>
        <p15:guide id="9" orient="horz" pos="1536"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2.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3.png"/></Relationships>
</file>

<file path=ppt/slides/_rels/slide102.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image" Target="../media/image41.png"/><Relationship Id="rId5" Type="http://schemas.openxmlformats.org/officeDocument/2006/relationships/image" Target="../media/image43.png"/><Relationship Id="rId6" Type="http://schemas.openxmlformats.org/officeDocument/2006/relationships/image" Target="../media/image42.png"/><Relationship Id="rId7" Type="http://schemas.openxmlformats.org/officeDocument/2006/relationships/image" Target="../media/image44.png"/><Relationship Id="rId1" Type="http://schemas.openxmlformats.org/officeDocument/2006/relationships/slideLayout" Target="../slideLayouts/slideLayout3.xml"/><Relationship Id="rId2" Type="http://schemas.openxmlformats.org/officeDocument/2006/relationships/notesSlide" Target="../notesSlides/notesSlide95.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6.xml"/><Relationship Id="rId3" Type="http://schemas.openxmlformats.org/officeDocument/2006/relationships/image" Target="../media/image39.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7.xml"/></Relationships>
</file>

<file path=ppt/slides/_rels/slide105.xml.rels><?xml version="1.0" encoding="UTF-8" standalone="yes"?>
<Relationships xmlns="http://schemas.openxmlformats.org/package/2006/relationships"><Relationship Id="rId3" Type="http://schemas.openxmlformats.org/officeDocument/2006/relationships/image" Target="../media/image45.png"/><Relationship Id="rId4" Type="http://schemas.openxmlformats.org/officeDocument/2006/relationships/image" Target="../media/image46.png"/><Relationship Id="rId5" Type="http://schemas.openxmlformats.org/officeDocument/2006/relationships/image" Target="../media/image47.png"/><Relationship Id="rId1" Type="http://schemas.openxmlformats.org/officeDocument/2006/relationships/slideLayout" Target="../slideLayouts/slideLayout3.xml"/><Relationship Id="rId2" Type="http://schemas.openxmlformats.org/officeDocument/2006/relationships/notesSlide" Target="../notesSlides/notesSlide98.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99.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9.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3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3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3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32.png"/></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34.png"/><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3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8.xml"/></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18.png"/><Relationship Id="rId6" Type="http://schemas.openxmlformats.org/officeDocument/2006/relationships/image" Target="../media/image19.png"/><Relationship Id="rId7" Type="http://schemas.openxmlformats.org/officeDocument/2006/relationships/image" Target="../media/image20.png"/><Relationship Id="rId8" Type="http://schemas.openxmlformats.org/officeDocument/2006/relationships/image" Target="../media/image21.png"/><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9.xml"/><Relationship Id="rId3" Type="http://schemas.openxmlformats.org/officeDocument/2006/relationships/hyperlink" Target="http://daringfireball.net/projects/markdown/syntax"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0.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1.xml"/><Relationship Id="rId3" Type="http://schemas.openxmlformats.org/officeDocument/2006/relationships/hyperlink" Target="http://docs.chef.io/config_rb_metadata.html"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8.xml"/><Relationship Id="rId3" Type="http://schemas.openxmlformats.org/officeDocument/2006/relationships/hyperlink" Target="https://docs.chef.io/resources.html"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s://www.youtube.com/watch?v=0P0HD5pE-zU" TargetMode="External"/><Relationship Id="rId4" Type="http://schemas.openxmlformats.org/officeDocument/2006/relationships/image" Target="../media/image22.png"/><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 Id="rId3" Type="http://schemas.openxmlformats.org/officeDocument/2006/relationships/hyperlink" Target="https://docs.chef.io/resource_package.html"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 Id="rId3" Type="http://schemas.openxmlformats.org/officeDocument/2006/relationships/hyperlink" Target="https://docs.chef.io/resource_service.html" TargetMode="Externa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 Id="rId3" Type="http://schemas.openxmlformats.org/officeDocument/2006/relationships/hyperlink" Target="https://docs.chef.io/resource_file.html" TargetMode="Externa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2.xml"/><Relationship Id="rId3" Type="http://schemas.openxmlformats.org/officeDocument/2006/relationships/hyperlink" Target="https://docs.chef.io/resource_file.html" TargetMode="Externa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5.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8.xml"/></Relationships>
</file>

<file path=ppt/slides/_rels/slide6.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5.png"/><Relationship Id="rId6" Type="http://schemas.openxmlformats.org/officeDocument/2006/relationships/image" Target="../media/image26.png"/><Relationship Id="rId7" Type="http://schemas.openxmlformats.org/officeDocument/2006/relationships/image" Target="../media/image27.png"/><Relationship Id="rId8" Type="http://schemas.openxmlformats.org/officeDocument/2006/relationships/image" Target="../media/image28.png"/><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59.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60.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61.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image" Target="../media/image36.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6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65.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66.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6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6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9.xml"/></Relationships>
</file>

<file path=ppt/slides/_rels/slide71.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6.xml"/><Relationship Id="rId2" Type="http://schemas.openxmlformats.org/officeDocument/2006/relationships/notesSlide" Target="../notesSlides/notesSlide70.xml"/></Relationships>
</file>

<file path=ppt/slides/_rels/slide72.xml.rels><?xml version="1.0" encoding="UTF-8" standalone="yes"?>
<Relationships xmlns="http://schemas.openxmlformats.org/package/2006/relationships"><Relationship Id="rId3" Type="http://schemas.openxmlformats.org/officeDocument/2006/relationships/diagramData" Target="../diagrams/data2.xml"/><Relationship Id="rId4" Type="http://schemas.openxmlformats.org/officeDocument/2006/relationships/diagramLayout" Target="../diagrams/layout2.xml"/><Relationship Id="rId5" Type="http://schemas.openxmlformats.org/officeDocument/2006/relationships/diagramQuickStyle" Target="../diagrams/quickStyle2.xml"/><Relationship Id="rId6" Type="http://schemas.openxmlformats.org/officeDocument/2006/relationships/diagramColors" Target="../diagrams/colors2.xml"/><Relationship Id="rId7" Type="http://schemas.microsoft.com/office/2007/relationships/diagramDrawing" Target="../diagrams/drawing2.xml"/><Relationship Id="rId1" Type="http://schemas.openxmlformats.org/officeDocument/2006/relationships/slideLayout" Target="../slideLayouts/slideLayout6.xml"/><Relationship Id="rId2" Type="http://schemas.openxmlformats.org/officeDocument/2006/relationships/notesSlide" Target="../notesSlides/notesSlide71.xml"/></Relationships>
</file>

<file path=ppt/slides/_rels/slide73.xml.rels><?xml version="1.0" encoding="UTF-8" standalone="yes"?>
<Relationships xmlns="http://schemas.openxmlformats.org/package/2006/relationships"><Relationship Id="rId3" Type="http://schemas.openxmlformats.org/officeDocument/2006/relationships/diagramData" Target="../diagrams/data3.xml"/><Relationship Id="rId4" Type="http://schemas.openxmlformats.org/officeDocument/2006/relationships/diagramLayout" Target="../diagrams/layout3.xml"/><Relationship Id="rId5" Type="http://schemas.openxmlformats.org/officeDocument/2006/relationships/diagramQuickStyle" Target="../diagrams/quickStyle3.xml"/><Relationship Id="rId6" Type="http://schemas.openxmlformats.org/officeDocument/2006/relationships/diagramColors" Target="../diagrams/colors3.xml"/><Relationship Id="rId7" Type="http://schemas.microsoft.com/office/2007/relationships/diagramDrawing" Target="../diagrams/drawing3.xml"/><Relationship Id="rId1" Type="http://schemas.openxmlformats.org/officeDocument/2006/relationships/slideLayout" Target="../slideLayouts/slideLayout6.xml"/><Relationship Id="rId2" Type="http://schemas.openxmlformats.org/officeDocument/2006/relationships/notesSlide" Target="../notesSlides/notesSlide72.xml"/></Relationships>
</file>

<file path=ppt/slides/_rels/slide74.xml.rels><?xml version="1.0" encoding="UTF-8" standalone="yes"?>
<Relationships xmlns="http://schemas.openxmlformats.org/package/2006/relationships"><Relationship Id="rId3" Type="http://schemas.openxmlformats.org/officeDocument/2006/relationships/diagramData" Target="../diagrams/data4.xml"/><Relationship Id="rId4" Type="http://schemas.openxmlformats.org/officeDocument/2006/relationships/diagramLayout" Target="../diagrams/layout4.xml"/><Relationship Id="rId5" Type="http://schemas.openxmlformats.org/officeDocument/2006/relationships/diagramQuickStyle" Target="../diagrams/quickStyle4.xml"/><Relationship Id="rId6" Type="http://schemas.openxmlformats.org/officeDocument/2006/relationships/diagramColors" Target="../diagrams/colors4.xml"/><Relationship Id="rId7" Type="http://schemas.microsoft.com/office/2007/relationships/diagramDrawing" Target="../diagrams/drawing4.xml"/><Relationship Id="rId1" Type="http://schemas.openxmlformats.org/officeDocument/2006/relationships/slideLayout" Target="../slideLayouts/slideLayout6.xml"/><Relationship Id="rId2" Type="http://schemas.openxmlformats.org/officeDocument/2006/relationships/notesSlide" Target="../notesSlides/notesSlide73.xml"/></Relationships>
</file>

<file path=ppt/slides/_rels/slide75.xml.rels><?xml version="1.0" encoding="UTF-8" standalone="yes"?>
<Relationships xmlns="http://schemas.openxmlformats.org/package/2006/relationships"><Relationship Id="rId3" Type="http://schemas.openxmlformats.org/officeDocument/2006/relationships/diagramData" Target="../diagrams/data5.xml"/><Relationship Id="rId4" Type="http://schemas.openxmlformats.org/officeDocument/2006/relationships/diagramLayout" Target="../diagrams/layout5.xml"/><Relationship Id="rId5" Type="http://schemas.openxmlformats.org/officeDocument/2006/relationships/diagramQuickStyle" Target="../diagrams/quickStyle5.xml"/><Relationship Id="rId6" Type="http://schemas.openxmlformats.org/officeDocument/2006/relationships/diagramColors" Target="../diagrams/colors5.xml"/><Relationship Id="rId7" Type="http://schemas.microsoft.com/office/2007/relationships/diagramDrawing" Target="../diagrams/drawing5.xml"/><Relationship Id="rId1" Type="http://schemas.openxmlformats.org/officeDocument/2006/relationships/slideLayout" Target="../slideLayouts/slideLayout6.xml"/><Relationship Id="rId2" Type="http://schemas.openxmlformats.org/officeDocument/2006/relationships/notesSlide" Target="../notesSlides/notesSlide74.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75.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7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7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7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79.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0.xml"/><Relationship Id="rId3" Type="http://schemas.openxmlformats.org/officeDocument/2006/relationships/image" Target="../media/image37.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1.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8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8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84.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85.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8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8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8.xml"/><Relationship Id="rId3" Type="http://schemas.openxmlformats.org/officeDocument/2006/relationships/image" Target="../media/image3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9.xml"/><Relationship Id="rId3" Type="http://schemas.openxmlformats.org/officeDocument/2006/relationships/image" Target="../media/image31.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90.xml"/></Relationships>
</file>

<file path=ppt/slides/_rels/slide93.xml.rels><?xml version="1.0" encoding="UTF-8" standalone="yes"?>
<Relationships xmlns="http://schemas.openxmlformats.org/package/2006/relationships"><Relationship Id="rId3" Type="http://schemas.openxmlformats.org/officeDocument/2006/relationships/hyperlink" Target="https://supermarket.chef.io/" TargetMode="External"/><Relationship Id="rId4" Type="http://schemas.openxmlformats.org/officeDocument/2006/relationships/image" Target="../media/image38.png"/><Relationship Id="rId1" Type="http://schemas.openxmlformats.org/officeDocument/2006/relationships/slideLayout" Target="../slideLayouts/slideLayout3.xml"/><Relationship Id="rId2" Type="http://schemas.openxmlformats.org/officeDocument/2006/relationships/notesSlide" Target="../notesSlides/notesSlide91.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9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3.xml"/><Relationship Id="rId3" Type="http://schemas.openxmlformats.org/officeDocument/2006/relationships/image" Target="../media/image39.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4.xml"/><Relationship Id="rId3" Type="http://schemas.openxmlformats.org/officeDocument/2006/relationships/image" Target="../media/image40.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bwMode="auto"/>
        <p:txBody>
          <a:bodyPr/>
          <a:lstStyle/>
          <a:p>
            <a:r>
              <a:rPr lang="en-US" dirty="0" smtClean="0"/>
              <a:t>Chef for Non-Tech (Staff)</a:t>
            </a:r>
            <a:endParaRPr lang="en-US" dirty="0"/>
          </a:p>
        </p:txBody>
      </p:sp>
      <p:sp>
        <p:nvSpPr>
          <p:cNvPr id="3" name="Subtitle 2"/>
          <p:cNvSpPr>
            <a:spLocks noGrp="1"/>
          </p:cNvSpPr>
          <p:nvPr>
            <p:ph type="subTitle" idx="1"/>
          </p:nvPr>
        </p:nvSpPr>
        <p:spPr bwMode="auto"/>
        <p:txBody>
          <a:bodyPr/>
          <a:lstStyle/>
          <a:p>
            <a:r>
              <a:rPr lang="en-US" dirty="0" smtClean="0"/>
              <a:t>Introduction</a:t>
            </a:r>
            <a:endParaRPr lang="en-US" dirty="0"/>
          </a:p>
        </p:txBody>
      </p:sp>
    </p:spTree>
    <p:extLst>
      <p:ext uri="{BB962C8B-B14F-4D97-AF65-F5344CB8AC3E}">
        <p14:creationId xmlns:p14="http://schemas.microsoft.com/office/powerpoint/2010/main" val="41081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AutoShape 1"/>
          <p:cNvSpPr>
            <a:spLocks/>
          </p:cNvSpPr>
          <p:nvPr/>
        </p:nvSpPr>
        <p:spPr bwMode="auto">
          <a:xfrm>
            <a:off x="1042092" y="685800"/>
            <a:ext cx="1600044" cy="1524000"/>
          </a:xfrm>
          <a:prstGeom prst="roundRect">
            <a:avLst>
              <a:gd name="adj" fmla="val 15000"/>
            </a:avLst>
          </a:prstGeom>
          <a:solidFill>
            <a:srgbClr val="F79646"/>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lIns="0" tIns="0" rIns="0" bIns="0" anchor="ctr" anchorCtr="1">
            <a:normAutofit/>
          </a:bodyPr>
          <a:lstStyle/>
          <a:p>
            <a:pPr algn="ctr"/>
            <a:r>
              <a:rPr lang="en-US" sz="1800" dirty="0" smtClean="0"/>
              <a:t>Application Database</a:t>
            </a:r>
            <a:endParaRPr lang="en-US" sz="1800" dirty="0"/>
          </a:p>
        </p:txBody>
      </p:sp>
      <p:sp>
        <p:nvSpPr>
          <p:cNvPr id="8" name="AutoShape 1"/>
          <p:cNvSpPr>
            <a:spLocks/>
          </p:cNvSpPr>
          <p:nvPr/>
        </p:nvSpPr>
        <p:spPr bwMode="auto">
          <a:xfrm>
            <a:off x="1042092" y="2362200"/>
            <a:ext cx="1600044" cy="1524000"/>
          </a:xfrm>
          <a:prstGeom prst="roundRect">
            <a:avLst>
              <a:gd name="adj" fmla="val 15000"/>
            </a:avLst>
          </a:prstGeom>
          <a:solidFill>
            <a:srgbClr val="F79646"/>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lIns="0" tIns="0" rIns="0" bIns="0" anchor="ctr" anchorCtr="1">
            <a:normAutofit/>
          </a:bodyPr>
          <a:lstStyle/>
          <a:p>
            <a:pPr algn="ctr"/>
            <a:r>
              <a:rPr lang="en-US" sz="1800" dirty="0" smtClean="0"/>
              <a:t>Application Database</a:t>
            </a:r>
            <a:endParaRPr lang="en-US" sz="1800" dirty="0"/>
          </a:p>
        </p:txBody>
      </p:sp>
      <p:sp>
        <p:nvSpPr>
          <p:cNvPr id="4" name="AutoShape 1"/>
          <p:cNvSpPr>
            <a:spLocks/>
          </p:cNvSpPr>
          <p:nvPr/>
        </p:nvSpPr>
        <p:spPr bwMode="auto">
          <a:xfrm>
            <a:off x="2870713" y="2362200"/>
            <a:ext cx="1600044" cy="1524000"/>
          </a:xfrm>
          <a:prstGeom prst="roundRect">
            <a:avLst>
              <a:gd name="adj" fmla="val 15000"/>
            </a:avLst>
          </a:prstGeom>
          <a:solidFill>
            <a:srgbClr val="F79646"/>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lIns="0" tIns="0" rIns="0" bIns="0" anchor="ctr" anchorCtr="1">
            <a:normAutofit/>
          </a:bodyPr>
          <a:lstStyle/>
          <a:p>
            <a:pPr algn="ctr"/>
            <a:r>
              <a:rPr lang="en-US" sz="1800" dirty="0" smtClean="0"/>
              <a:t>Application Server</a:t>
            </a:r>
            <a:endParaRPr lang="en-US" sz="1800" dirty="0"/>
          </a:p>
        </p:txBody>
      </p:sp>
      <p:sp>
        <p:nvSpPr>
          <p:cNvPr id="5" name="AutoShape 1"/>
          <p:cNvSpPr>
            <a:spLocks/>
          </p:cNvSpPr>
          <p:nvPr/>
        </p:nvSpPr>
        <p:spPr bwMode="auto">
          <a:xfrm>
            <a:off x="2870713" y="685800"/>
            <a:ext cx="1600044" cy="1524000"/>
          </a:xfrm>
          <a:prstGeom prst="roundRect">
            <a:avLst>
              <a:gd name="adj" fmla="val 15000"/>
            </a:avLst>
          </a:prstGeom>
          <a:solidFill>
            <a:srgbClr val="F79646"/>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lIns="0" tIns="0" rIns="0" bIns="0" anchor="ctr" anchorCtr="1">
            <a:normAutofit/>
          </a:bodyPr>
          <a:lstStyle/>
          <a:p>
            <a:pPr algn="ctr"/>
            <a:r>
              <a:rPr lang="en-US" sz="1800" dirty="0" smtClean="0"/>
              <a:t>Application</a:t>
            </a:r>
          </a:p>
          <a:p>
            <a:pPr algn="ctr"/>
            <a:r>
              <a:rPr lang="en-US" sz="1800" dirty="0" smtClean="0"/>
              <a:t>Server</a:t>
            </a:r>
            <a:endParaRPr lang="en-US" sz="1800" dirty="0"/>
          </a:p>
        </p:txBody>
      </p:sp>
    </p:spTree>
    <p:extLst>
      <p:ext uri="{BB962C8B-B14F-4D97-AF65-F5344CB8AC3E}">
        <p14:creationId xmlns:p14="http://schemas.microsoft.com/office/powerpoint/2010/main" val="714253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210250" y="348245"/>
            <a:ext cx="7318412" cy="8173522"/>
          </a:xfrm>
          <a:prstGeom prst="rect">
            <a:avLst/>
          </a:prstGeom>
        </p:spPr>
      </p:pic>
    </p:spTree>
    <p:extLst>
      <p:ext uri="{BB962C8B-B14F-4D97-AF65-F5344CB8AC3E}">
        <p14:creationId xmlns:p14="http://schemas.microsoft.com/office/powerpoint/2010/main" val="654302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2740567" y="0"/>
            <a:ext cx="3515434" cy="9144000"/>
          </a:xfrm>
          <a:prstGeom prst="rect">
            <a:avLst/>
          </a:prstGeom>
        </p:spPr>
      </p:pic>
    </p:spTree>
    <p:extLst>
      <p:ext uri="{BB962C8B-B14F-4D97-AF65-F5344CB8AC3E}">
        <p14:creationId xmlns:p14="http://schemas.microsoft.com/office/powerpoint/2010/main" val="899155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0" y="-225336"/>
            <a:ext cx="3323645" cy="9144000"/>
          </a:xfrm>
          <a:prstGeom prst="rect">
            <a:avLst/>
          </a:prstGeom>
        </p:spPr>
      </p:pic>
      <p:pic>
        <p:nvPicPr>
          <p:cNvPr id="4" name="Picture 3"/>
          <p:cNvPicPr>
            <a:picLocks noChangeAspect="1"/>
          </p:cNvPicPr>
          <p:nvPr/>
        </p:nvPicPr>
        <p:blipFill>
          <a:blip r:embed="rId4"/>
          <a:stretch>
            <a:fillRect/>
          </a:stretch>
        </p:blipFill>
        <p:spPr>
          <a:xfrm>
            <a:off x="3215250" y="163881"/>
            <a:ext cx="3810496" cy="8398858"/>
          </a:xfrm>
          <a:prstGeom prst="rect">
            <a:avLst/>
          </a:prstGeom>
        </p:spPr>
      </p:pic>
      <p:pic>
        <p:nvPicPr>
          <p:cNvPr id="6" name="Picture 5"/>
          <p:cNvPicPr>
            <a:picLocks noChangeAspect="1"/>
          </p:cNvPicPr>
          <p:nvPr/>
        </p:nvPicPr>
        <p:blipFill>
          <a:blip r:embed="rId5"/>
          <a:stretch>
            <a:fillRect/>
          </a:stretch>
        </p:blipFill>
        <p:spPr>
          <a:xfrm>
            <a:off x="13068298" y="163880"/>
            <a:ext cx="3187702" cy="8398858"/>
          </a:xfrm>
          <a:prstGeom prst="rect">
            <a:avLst/>
          </a:prstGeom>
        </p:spPr>
      </p:pic>
      <p:pic>
        <p:nvPicPr>
          <p:cNvPr id="5" name="Picture 4"/>
          <p:cNvPicPr>
            <a:picLocks noChangeAspect="1"/>
          </p:cNvPicPr>
          <p:nvPr/>
        </p:nvPicPr>
        <p:blipFill>
          <a:blip r:embed="rId6"/>
          <a:stretch>
            <a:fillRect/>
          </a:stretch>
        </p:blipFill>
        <p:spPr>
          <a:xfrm>
            <a:off x="6832102" y="716976"/>
            <a:ext cx="6181216" cy="6903452"/>
          </a:xfrm>
          <a:prstGeom prst="rect">
            <a:avLst/>
          </a:prstGeom>
        </p:spPr>
      </p:pic>
      <p:pic>
        <p:nvPicPr>
          <p:cNvPr id="2" name="Picture 1"/>
          <p:cNvPicPr>
            <a:picLocks noChangeAspect="1"/>
          </p:cNvPicPr>
          <p:nvPr/>
        </p:nvPicPr>
        <p:blipFill>
          <a:blip r:embed="rId7"/>
          <a:stretch>
            <a:fillRect/>
          </a:stretch>
        </p:blipFill>
        <p:spPr>
          <a:xfrm>
            <a:off x="0" y="330200"/>
            <a:ext cx="16256000" cy="8470914"/>
          </a:xfrm>
          <a:prstGeom prst="rect">
            <a:avLst/>
          </a:prstGeom>
        </p:spPr>
      </p:pic>
    </p:spTree>
    <p:extLst>
      <p:ext uri="{BB962C8B-B14F-4D97-AF65-F5344CB8AC3E}">
        <p14:creationId xmlns:p14="http://schemas.microsoft.com/office/powerpoint/2010/main" val="7049558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0" y="535445"/>
            <a:ext cx="16256000" cy="7941546"/>
          </a:xfrm>
          <a:prstGeom prst="rect">
            <a:avLst/>
          </a:prstGeom>
        </p:spPr>
      </p:pic>
      <p:grpSp>
        <p:nvGrpSpPr>
          <p:cNvPr id="18" name="Group 17"/>
          <p:cNvGrpSpPr/>
          <p:nvPr/>
        </p:nvGrpSpPr>
        <p:grpSpPr>
          <a:xfrm>
            <a:off x="13129748" y="491640"/>
            <a:ext cx="2744752" cy="1372497"/>
            <a:chOff x="13129748" y="491640"/>
            <a:chExt cx="2744752" cy="1372497"/>
          </a:xfrm>
        </p:grpSpPr>
        <p:sp>
          <p:nvSpPr>
            <p:cNvPr id="2" name="TextBox 1"/>
            <p:cNvSpPr txBox="1"/>
            <p:nvPr/>
          </p:nvSpPr>
          <p:spPr bwMode="white">
            <a:xfrm>
              <a:off x="13129748" y="491640"/>
              <a:ext cx="2744752" cy="901341"/>
            </a:xfrm>
            <a:prstGeom prst="rect">
              <a:avLst/>
            </a:prstGeom>
          </p:spPr>
          <p:txBody>
            <a:bodyPr vert="horz" wrap="square" lIns="91440" tIns="91440" rIns="91440" bIns="91440" rtlCol="0">
              <a:norm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32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NODES</a:t>
              </a:r>
            </a:p>
          </p:txBody>
        </p:sp>
        <p:sp>
          <p:nvSpPr>
            <p:cNvPr id="17" name="Down Arrow 16"/>
            <p:cNvSpPr/>
            <p:nvPr/>
          </p:nvSpPr>
          <p:spPr bwMode="auto">
            <a:xfrm>
              <a:off x="14317775" y="1085706"/>
              <a:ext cx="368698" cy="778431"/>
            </a:xfrm>
            <a:prstGeom prst="downArrow">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grpSp>
    </p:spTree>
    <p:extLst>
      <p:ext uri="{BB962C8B-B14F-4D97-AF65-F5344CB8AC3E}">
        <p14:creationId xmlns:p14="http://schemas.microsoft.com/office/powerpoint/2010/main" val="38412155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up)">
                                      <p:cBhvr>
                                        <p:cTn id="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p:cNvGrpSpPr/>
          <p:nvPr/>
        </p:nvGrpSpPr>
        <p:grpSpPr>
          <a:xfrm>
            <a:off x="5448536" y="1700257"/>
            <a:ext cx="5059357" cy="4752524"/>
            <a:chOff x="5448536" y="1700257"/>
            <a:chExt cx="5059357" cy="4752524"/>
          </a:xfrm>
        </p:grpSpPr>
        <p:sp>
          <p:nvSpPr>
            <p:cNvPr id="5" name="Decagon 4"/>
            <p:cNvSpPr/>
            <p:nvPr/>
          </p:nvSpPr>
          <p:spPr bwMode="auto">
            <a:xfrm>
              <a:off x="5448536" y="1700257"/>
              <a:ext cx="5059357" cy="4752524"/>
            </a:xfrm>
            <a:prstGeom prst="decagon">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3" name="Rectangle 2"/>
            <p:cNvSpPr/>
            <p:nvPr/>
          </p:nvSpPr>
          <p:spPr>
            <a:xfrm>
              <a:off x="6053284" y="3188509"/>
              <a:ext cx="3903633" cy="156966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9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Arial Black"/>
                  <a:cs typeface="Arial Black"/>
                </a:rPr>
                <a:t>BLDR</a:t>
              </a:r>
              <a:endParaRPr lang="en-US" sz="9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Arial Black"/>
                <a:cs typeface="Arial Black"/>
              </a:endParaRPr>
            </a:p>
          </p:txBody>
        </p:sp>
      </p:grpSp>
      <p:sp>
        <p:nvSpPr>
          <p:cNvPr id="6" name="Rectangle 5"/>
          <p:cNvSpPr/>
          <p:nvPr/>
        </p:nvSpPr>
        <p:spPr>
          <a:xfrm>
            <a:off x="4915546" y="2758324"/>
            <a:ext cx="607671"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7" name="Rectangle 6"/>
          <p:cNvSpPr/>
          <p:nvPr/>
        </p:nvSpPr>
        <p:spPr>
          <a:xfrm>
            <a:off x="5805342" y="1251437"/>
            <a:ext cx="607671"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Rectangle 7"/>
          <p:cNvSpPr/>
          <p:nvPr/>
        </p:nvSpPr>
        <p:spPr>
          <a:xfrm>
            <a:off x="7751248" y="554947"/>
            <a:ext cx="607671"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9" name="Rectangle 8"/>
          <p:cNvSpPr/>
          <p:nvPr/>
        </p:nvSpPr>
        <p:spPr>
          <a:xfrm>
            <a:off x="9492323" y="1312892"/>
            <a:ext cx="607671"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10" name="Rectangle 9"/>
          <p:cNvSpPr/>
          <p:nvPr/>
        </p:nvSpPr>
        <p:spPr>
          <a:xfrm>
            <a:off x="4965530" y="4610981"/>
            <a:ext cx="607671"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11" name="Rectangle 10"/>
          <p:cNvSpPr/>
          <p:nvPr/>
        </p:nvSpPr>
        <p:spPr>
          <a:xfrm>
            <a:off x="5825825" y="6024447"/>
            <a:ext cx="607671"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12" name="Rectangle 11"/>
          <p:cNvSpPr/>
          <p:nvPr/>
        </p:nvSpPr>
        <p:spPr>
          <a:xfrm>
            <a:off x="7771732" y="6598027"/>
            <a:ext cx="607671"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13" name="Rectangle 12"/>
          <p:cNvSpPr/>
          <p:nvPr/>
        </p:nvSpPr>
        <p:spPr>
          <a:xfrm>
            <a:off x="9615222" y="6003962"/>
            <a:ext cx="607671"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14" name="Rectangle 13"/>
          <p:cNvSpPr/>
          <p:nvPr/>
        </p:nvSpPr>
        <p:spPr>
          <a:xfrm>
            <a:off x="10414068" y="4672436"/>
            <a:ext cx="607671"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15" name="Rectangle 14"/>
          <p:cNvSpPr/>
          <p:nvPr/>
        </p:nvSpPr>
        <p:spPr>
          <a:xfrm>
            <a:off x="10434551" y="2501023"/>
            <a:ext cx="607671"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Tree>
    <p:extLst>
      <p:ext uri="{BB962C8B-B14F-4D97-AF65-F5344CB8AC3E}">
        <p14:creationId xmlns:p14="http://schemas.microsoft.com/office/powerpoint/2010/main" val="3326227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250"/>
                                  </p:stCondLst>
                                  <p:childTnLst>
                                    <p:set>
                                      <p:cBhvr>
                                        <p:cTn id="9" dur="1" fill="hold">
                                          <p:stCondLst>
                                            <p:cond delay="0"/>
                                          </p:stCondLst>
                                        </p:cTn>
                                        <p:tgtEl>
                                          <p:spTgt spid="9"/>
                                        </p:tgtEl>
                                        <p:attrNameLst>
                                          <p:attrName>style.visibility</p:attrName>
                                        </p:attrNameLst>
                                      </p:cBhvr>
                                      <p:to>
                                        <p:strVal val="visible"/>
                                      </p:to>
                                    </p:set>
                                  </p:childTnLst>
                                </p:cTn>
                              </p:par>
                            </p:childTnLst>
                          </p:cTn>
                        </p:par>
                        <p:par>
                          <p:cTn id="10" fill="hold">
                            <p:stCondLst>
                              <p:cond delay="250"/>
                            </p:stCondLst>
                            <p:childTnLst>
                              <p:par>
                                <p:cTn id="11" presetID="1" presetClass="entr" presetSubtype="0" fill="hold" grpId="0" nodeType="afterEffect">
                                  <p:stCondLst>
                                    <p:cond delay="250"/>
                                  </p:stCondLst>
                                  <p:childTnLst>
                                    <p:set>
                                      <p:cBhvr>
                                        <p:cTn id="12" dur="1" fill="hold">
                                          <p:stCondLst>
                                            <p:cond delay="0"/>
                                          </p:stCondLst>
                                        </p:cTn>
                                        <p:tgtEl>
                                          <p:spTgt spid="15"/>
                                        </p:tgtEl>
                                        <p:attrNameLst>
                                          <p:attrName>style.visibility</p:attrName>
                                        </p:attrNameLst>
                                      </p:cBhvr>
                                      <p:to>
                                        <p:strVal val="visible"/>
                                      </p:to>
                                    </p:set>
                                  </p:childTnLst>
                                </p:cTn>
                              </p:par>
                            </p:childTnLst>
                          </p:cTn>
                        </p:par>
                        <p:par>
                          <p:cTn id="13" fill="hold">
                            <p:stCondLst>
                              <p:cond delay="500"/>
                            </p:stCondLst>
                            <p:childTnLst>
                              <p:par>
                                <p:cTn id="14" presetID="1" presetClass="entr" presetSubtype="0" fill="hold" grpId="0" nodeType="afterEffect">
                                  <p:stCondLst>
                                    <p:cond delay="250"/>
                                  </p:stCondLst>
                                  <p:childTnLst>
                                    <p:set>
                                      <p:cBhvr>
                                        <p:cTn id="15" dur="1" fill="hold">
                                          <p:stCondLst>
                                            <p:cond delay="0"/>
                                          </p:stCondLst>
                                        </p:cTn>
                                        <p:tgtEl>
                                          <p:spTgt spid="14"/>
                                        </p:tgtEl>
                                        <p:attrNameLst>
                                          <p:attrName>style.visibility</p:attrName>
                                        </p:attrNameLst>
                                      </p:cBhvr>
                                      <p:to>
                                        <p:strVal val="visible"/>
                                      </p:to>
                                    </p:set>
                                  </p:childTnLst>
                                </p:cTn>
                              </p:par>
                            </p:childTnLst>
                          </p:cTn>
                        </p:par>
                        <p:par>
                          <p:cTn id="16" fill="hold">
                            <p:stCondLst>
                              <p:cond delay="750"/>
                            </p:stCondLst>
                            <p:childTnLst>
                              <p:par>
                                <p:cTn id="17" presetID="1" presetClass="entr" presetSubtype="0" fill="hold" grpId="0" nodeType="afterEffect">
                                  <p:stCondLst>
                                    <p:cond delay="250"/>
                                  </p:stCondLst>
                                  <p:childTnLst>
                                    <p:set>
                                      <p:cBhvr>
                                        <p:cTn id="18" dur="1" fill="hold">
                                          <p:stCondLst>
                                            <p:cond delay="0"/>
                                          </p:stCondLst>
                                        </p:cTn>
                                        <p:tgtEl>
                                          <p:spTgt spid="13"/>
                                        </p:tgtEl>
                                        <p:attrNameLst>
                                          <p:attrName>style.visibility</p:attrName>
                                        </p:attrNameLst>
                                      </p:cBhvr>
                                      <p:to>
                                        <p:strVal val="visible"/>
                                      </p:to>
                                    </p:set>
                                  </p:childTnLst>
                                </p:cTn>
                              </p:par>
                            </p:childTnLst>
                          </p:cTn>
                        </p:par>
                        <p:par>
                          <p:cTn id="19" fill="hold">
                            <p:stCondLst>
                              <p:cond delay="1000"/>
                            </p:stCondLst>
                            <p:childTnLst>
                              <p:par>
                                <p:cTn id="20" presetID="1" presetClass="entr" presetSubtype="0" fill="hold" grpId="0" nodeType="afterEffect">
                                  <p:stCondLst>
                                    <p:cond delay="250"/>
                                  </p:stCondLst>
                                  <p:childTnLst>
                                    <p:set>
                                      <p:cBhvr>
                                        <p:cTn id="21" dur="1" fill="hold">
                                          <p:stCondLst>
                                            <p:cond delay="0"/>
                                          </p:stCondLst>
                                        </p:cTn>
                                        <p:tgtEl>
                                          <p:spTgt spid="12"/>
                                        </p:tgtEl>
                                        <p:attrNameLst>
                                          <p:attrName>style.visibility</p:attrName>
                                        </p:attrNameLst>
                                      </p:cBhvr>
                                      <p:to>
                                        <p:strVal val="visible"/>
                                      </p:to>
                                    </p:set>
                                  </p:childTnLst>
                                </p:cTn>
                              </p:par>
                            </p:childTnLst>
                          </p:cTn>
                        </p:par>
                        <p:par>
                          <p:cTn id="22" fill="hold">
                            <p:stCondLst>
                              <p:cond delay="1250"/>
                            </p:stCondLst>
                            <p:childTnLst>
                              <p:par>
                                <p:cTn id="23" presetID="1" presetClass="entr" presetSubtype="0" fill="hold" grpId="0" nodeType="afterEffect">
                                  <p:stCondLst>
                                    <p:cond delay="250"/>
                                  </p:stCondLst>
                                  <p:childTnLst>
                                    <p:set>
                                      <p:cBhvr>
                                        <p:cTn id="24" dur="1" fill="hold">
                                          <p:stCondLst>
                                            <p:cond delay="0"/>
                                          </p:stCondLst>
                                        </p:cTn>
                                        <p:tgtEl>
                                          <p:spTgt spid="11"/>
                                        </p:tgtEl>
                                        <p:attrNameLst>
                                          <p:attrName>style.visibility</p:attrName>
                                        </p:attrNameLst>
                                      </p:cBhvr>
                                      <p:to>
                                        <p:strVal val="visible"/>
                                      </p:to>
                                    </p:set>
                                  </p:childTnLst>
                                </p:cTn>
                              </p:par>
                            </p:childTnLst>
                          </p:cTn>
                        </p:par>
                        <p:par>
                          <p:cTn id="25" fill="hold">
                            <p:stCondLst>
                              <p:cond delay="1500"/>
                            </p:stCondLst>
                            <p:childTnLst>
                              <p:par>
                                <p:cTn id="26" presetID="1" presetClass="entr" presetSubtype="0" fill="hold" grpId="0" nodeType="afterEffect">
                                  <p:stCondLst>
                                    <p:cond delay="250"/>
                                  </p:stCondLst>
                                  <p:childTnLst>
                                    <p:set>
                                      <p:cBhvr>
                                        <p:cTn id="27" dur="1" fill="hold">
                                          <p:stCondLst>
                                            <p:cond delay="0"/>
                                          </p:stCondLst>
                                        </p:cTn>
                                        <p:tgtEl>
                                          <p:spTgt spid="10"/>
                                        </p:tgtEl>
                                        <p:attrNameLst>
                                          <p:attrName>style.visibility</p:attrName>
                                        </p:attrNameLst>
                                      </p:cBhvr>
                                      <p:to>
                                        <p:strVal val="visible"/>
                                      </p:to>
                                    </p:set>
                                  </p:childTnLst>
                                </p:cTn>
                              </p:par>
                            </p:childTnLst>
                          </p:cTn>
                        </p:par>
                        <p:par>
                          <p:cTn id="28" fill="hold">
                            <p:stCondLst>
                              <p:cond delay="1750"/>
                            </p:stCondLst>
                            <p:childTnLst>
                              <p:par>
                                <p:cTn id="29" presetID="1" presetClass="entr" presetSubtype="0" fill="hold" grpId="0" nodeType="afterEffect">
                                  <p:stCondLst>
                                    <p:cond delay="250"/>
                                  </p:stCondLst>
                                  <p:childTnLst>
                                    <p:set>
                                      <p:cBhvr>
                                        <p:cTn id="30" dur="1" fill="hold">
                                          <p:stCondLst>
                                            <p:cond delay="0"/>
                                          </p:stCondLst>
                                        </p:cTn>
                                        <p:tgtEl>
                                          <p:spTgt spid="6"/>
                                        </p:tgtEl>
                                        <p:attrNameLst>
                                          <p:attrName>style.visibility</p:attrName>
                                        </p:attrNameLst>
                                      </p:cBhvr>
                                      <p:to>
                                        <p:strVal val="visible"/>
                                      </p:to>
                                    </p:set>
                                  </p:childTnLst>
                                </p:cTn>
                              </p:par>
                            </p:childTnLst>
                          </p:cTn>
                        </p:par>
                        <p:par>
                          <p:cTn id="31" fill="hold">
                            <p:stCondLst>
                              <p:cond delay="2000"/>
                            </p:stCondLst>
                            <p:childTnLst>
                              <p:par>
                                <p:cTn id="32" presetID="1" presetClass="entr" presetSubtype="0" fill="hold" grpId="0" nodeType="afterEffect">
                                  <p:stCondLst>
                                    <p:cond delay="250"/>
                                  </p:stCondLst>
                                  <p:childTnLst>
                                    <p:set>
                                      <p:cBhvr>
                                        <p:cTn id="33"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p:bldP spid="11" grpId="0"/>
      <p:bldP spid="12" grpId="0"/>
      <p:bldP spid="13" grpId="0"/>
      <p:bldP spid="14" grpId="0"/>
      <p:bldP spid="15" grpId="0"/>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964982" y="768387"/>
            <a:ext cx="2159000" cy="1625600"/>
          </a:xfrm>
          <a:prstGeom prst="rect">
            <a:avLst/>
          </a:prstGeom>
        </p:spPr>
      </p:pic>
      <p:sp>
        <p:nvSpPr>
          <p:cNvPr id="3" name="TextBox 2"/>
          <p:cNvSpPr txBox="1"/>
          <p:nvPr/>
        </p:nvSpPr>
        <p:spPr bwMode="white">
          <a:xfrm>
            <a:off x="3154417" y="942311"/>
            <a:ext cx="4158095" cy="921826"/>
          </a:xfrm>
          <a:prstGeom prst="rect">
            <a:avLst/>
          </a:prstGeom>
        </p:spPr>
        <p:txBody>
          <a:bodyPr vert="horz" wrap="square" lIns="91440" tIns="91440" rIns="91440" bIns="91440" rtlCol="0">
            <a:normAutofit fontScale="85000" lnSpcReduction="20000"/>
          </a:bodyPr>
          <a:lstStyle/>
          <a:p>
            <a:r>
              <a:rPr lang="en-US" b="1" dirty="0" smtClean="0"/>
              <a:t>Containers</a:t>
            </a:r>
            <a:r>
              <a:rPr lang="en-US" dirty="0" smtClean="0"/>
              <a:t> – enables you to move apps from one place to another without breaking anything.</a:t>
            </a:r>
          </a:p>
        </p:txBody>
      </p:sp>
      <p:pic>
        <p:nvPicPr>
          <p:cNvPr id="4" name="Picture 3"/>
          <p:cNvPicPr>
            <a:picLocks noChangeAspect="1"/>
          </p:cNvPicPr>
          <p:nvPr/>
        </p:nvPicPr>
        <p:blipFill>
          <a:blip r:embed="rId4"/>
          <a:stretch>
            <a:fillRect/>
          </a:stretch>
        </p:blipFill>
        <p:spPr>
          <a:xfrm>
            <a:off x="746614" y="4933447"/>
            <a:ext cx="3251200" cy="3251200"/>
          </a:xfrm>
          <a:prstGeom prst="rect">
            <a:avLst/>
          </a:prstGeom>
        </p:spPr>
      </p:pic>
      <p:sp>
        <p:nvSpPr>
          <p:cNvPr id="5" name="TextBox 4"/>
          <p:cNvSpPr txBox="1"/>
          <p:nvPr/>
        </p:nvSpPr>
        <p:spPr bwMode="white">
          <a:xfrm>
            <a:off x="4187596" y="6195480"/>
            <a:ext cx="4620192" cy="921826"/>
          </a:xfrm>
          <a:prstGeom prst="rect">
            <a:avLst/>
          </a:prstGeom>
        </p:spPr>
        <p:txBody>
          <a:bodyPr vert="horz" wrap="square" lIns="91440" tIns="91440" rIns="91440" bIns="91440" rtlCol="0">
            <a:normAutofit fontScale="85000" lnSpcReduction="20000"/>
          </a:bodyPr>
          <a:lstStyle/>
          <a:p>
            <a:r>
              <a:rPr lang="en-US" b="1" dirty="0" smtClean="0"/>
              <a:t>Virtual Machine</a:t>
            </a:r>
            <a:r>
              <a:rPr lang="en-US" dirty="0" smtClean="0"/>
              <a:t> – can be used for pretty much anything, but eats up a lot of resources.</a:t>
            </a:r>
          </a:p>
        </p:txBody>
      </p:sp>
      <p:pic>
        <p:nvPicPr>
          <p:cNvPr id="12" name="Picture 11"/>
          <p:cNvPicPr>
            <a:picLocks noChangeAspect="1"/>
          </p:cNvPicPr>
          <p:nvPr/>
        </p:nvPicPr>
        <p:blipFill>
          <a:blip r:embed="rId5"/>
          <a:stretch>
            <a:fillRect/>
          </a:stretch>
        </p:blipFill>
        <p:spPr>
          <a:xfrm>
            <a:off x="6067337" y="2083159"/>
            <a:ext cx="3289300" cy="3162300"/>
          </a:xfrm>
          <a:prstGeom prst="rect">
            <a:avLst/>
          </a:prstGeom>
        </p:spPr>
      </p:pic>
      <p:sp>
        <p:nvSpPr>
          <p:cNvPr id="13" name="TextBox 12"/>
          <p:cNvSpPr txBox="1"/>
          <p:nvPr/>
        </p:nvSpPr>
        <p:spPr bwMode="white">
          <a:xfrm>
            <a:off x="9299384" y="2785961"/>
            <a:ext cx="5878686" cy="1433953"/>
          </a:xfrm>
          <a:prstGeom prst="rect">
            <a:avLst/>
          </a:prstGeom>
        </p:spPr>
        <p:txBody>
          <a:bodyPr vert="horz" wrap="square" lIns="91440" tIns="91440" rIns="91440" bIns="91440" rtlCol="0">
            <a:normAutofit/>
          </a:bodyPr>
          <a:lstStyle/>
          <a:p>
            <a:r>
              <a:rPr lang="en-US" b="1" dirty="0" smtClean="0"/>
              <a:t>I need to get better information regarding </a:t>
            </a:r>
            <a:r>
              <a:rPr lang="en-US" b="1" dirty="0" err="1" smtClean="0"/>
              <a:t>Bldr</a:t>
            </a:r>
            <a:endParaRPr lang="en-US" dirty="0" smtClean="0"/>
          </a:p>
        </p:txBody>
      </p:sp>
    </p:spTree>
    <p:extLst>
      <p:ext uri="{BB962C8B-B14F-4D97-AF65-F5344CB8AC3E}">
        <p14:creationId xmlns:p14="http://schemas.microsoft.com/office/powerpoint/2010/main" val="2264096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92065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bwMode="auto">
          <a:xfrm>
            <a:off x="3034235" y="3786882"/>
            <a:ext cx="10972800" cy="1337551"/>
          </a:xfrm>
        </p:spPr>
        <p:txBody>
          <a:bodyPr/>
          <a:lstStyle/>
          <a:p>
            <a:r>
              <a:rPr lang="en-US" dirty="0" smtClean="0"/>
              <a:t>Use Case for Chef</a:t>
            </a:r>
            <a:endParaRPr lang="en-US" dirty="0"/>
          </a:p>
        </p:txBody>
      </p:sp>
    </p:spTree>
    <p:extLst>
      <p:ext uri="{BB962C8B-B14F-4D97-AF65-F5344CB8AC3E}">
        <p14:creationId xmlns:p14="http://schemas.microsoft.com/office/powerpoint/2010/main" val="2167298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endParaRPr lang="en-US" dirty="0"/>
          </a:p>
        </p:txBody>
      </p:sp>
      <p:sp>
        <p:nvSpPr>
          <p:cNvPr id="9" name="Text Placeholder 8"/>
          <p:cNvSpPr>
            <a:spLocks noGrp="1"/>
          </p:cNvSpPr>
          <p:nvPr>
            <p:ph type="body" sz="quarter" idx="12"/>
          </p:nvPr>
        </p:nvSpPr>
        <p:spPr/>
        <p:txBody>
          <a:bodyPr/>
          <a:lstStyle/>
          <a:p>
            <a:r>
              <a:rPr lang="en-US" dirty="0" smtClean="0"/>
              <a:t>I AM GOING TO INCLUDE TWO USE CASES – SINGLE NODE AND MULTIPLE NODE AND EXPLAIN WHAT THIS MEANS.</a:t>
            </a:r>
          </a:p>
          <a:p>
            <a:endParaRPr lang="en-US" dirty="0"/>
          </a:p>
          <a:p>
            <a:r>
              <a:rPr lang="en-US" dirty="0" smtClean="0"/>
              <a:t>THIS WILL GO TOWARD THE BEGINNING OF THE CLASS – BEFORE WE JUMP INTO CHEF SPEAK, I THINK.</a:t>
            </a:r>
            <a:endParaRPr lang="en-US" dirty="0"/>
          </a:p>
        </p:txBody>
      </p:sp>
    </p:spTree>
    <p:extLst>
      <p:ext uri="{BB962C8B-B14F-4D97-AF65-F5344CB8AC3E}">
        <p14:creationId xmlns:p14="http://schemas.microsoft.com/office/powerpoint/2010/main" val="949067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AutoShape 1"/>
          <p:cNvSpPr>
            <a:spLocks/>
          </p:cNvSpPr>
          <p:nvPr/>
        </p:nvSpPr>
        <p:spPr bwMode="auto">
          <a:xfrm>
            <a:off x="1042092" y="685800"/>
            <a:ext cx="1600044" cy="1524000"/>
          </a:xfrm>
          <a:prstGeom prst="roundRect">
            <a:avLst>
              <a:gd name="adj" fmla="val 15000"/>
            </a:avLst>
          </a:prstGeom>
          <a:solidFill>
            <a:srgbClr val="F79646"/>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lIns="0" tIns="0" rIns="0" bIns="0" anchor="ctr" anchorCtr="1">
            <a:normAutofit/>
          </a:bodyPr>
          <a:lstStyle/>
          <a:p>
            <a:pPr algn="ctr"/>
            <a:r>
              <a:rPr lang="en-US" sz="1800" dirty="0" smtClean="0"/>
              <a:t>Application</a:t>
            </a:r>
          </a:p>
          <a:p>
            <a:pPr algn="ctr"/>
            <a:r>
              <a:rPr lang="en-US" sz="1800" dirty="0" smtClean="0"/>
              <a:t>Database</a:t>
            </a:r>
            <a:endParaRPr lang="en-US" sz="1800" dirty="0"/>
          </a:p>
        </p:txBody>
      </p:sp>
      <p:sp>
        <p:nvSpPr>
          <p:cNvPr id="8" name="AutoShape 1"/>
          <p:cNvSpPr>
            <a:spLocks/>
          </p:cNvSpPr>
          <p:nvPr/>
        </p:nvSpPr>
        <p:spPr bwMode="auto">
          <a:xfrm>
            <a:off x="1042092" y="2362200"/>
            <a:ext cx="1600044" cy="1524000"/>
          </a:xfrm>
          <a:prstGeom prst="roundRect">
            <a:avLst>
              <a:gd name="adj" fmla="val 15000"/>
            </a:avLst>
          </a:prstGeom>
          <a:solidFill>
            <a:srgbClr val="F79646"/>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lIns="0" tIns="0" rIns="0" bIns="0" anchor="ctr" anchorCtr="1">
            <a:normAutofit/>
          </a:bodyPr>
          <a:lstStyle/>
          <a:p>
            <a:pPr algn="ctr"/>
            <a:r>
              <a:rPr lang="en-US" sz="1800" dirty="0" smtClean="0"/>
              <a:t>Application Database</a:t>
            </a:r>
            <a:endParaRPr lang="en-US" sz="1800" dirty="0"/>
          </a:p>
        </p:txBody>
      </p:sp>
      <p:sp>
        <p:nvSpPr>
          <p:cNvPr id="4" name="AutoShape 1"/>
          <p:cNvSpPr>
            <a:spLocks/>
          </p:cNvSpPr>
          <p:nvPr/>
        </p:nvSpPr>
        <p:spPr bwMode="auto">
          <a:xfrm>
            <a:off x="2870713" y="2362200"/>
            <a:ext cx="1600044" cy="1524000"/>
          </a:xfrm>
          <a:prstGeom prst="roundRect">
            <a:avLst>
              <a:gd name="adj" fmla="val 15000"/>
            </a:avLst>
          </a:prstGeom>
          <a:solidFill>
            <a:srgbClr val="F79646"/>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lIns="0" tIns="0" rIns="0" bIns="0" anchor="ctr" anchorCtr="1">
            <a:normAutofit/>
          </a:bodyPr>
          <a:lstStyle/>
          <a:p>
            <a:pPr algn="ctr"/>
            <a:r>
              <a:rPr lang="en-US" sz="1800" dirty="0" smtClean="0"/>
              <a:t>Application Server</a:t>
            </a:r>
            <a:endParaRPr lang="en-US" sz="1800" dirty="0"/>
          </a:p>
        </p:txBody>
      </p:sp>
      <p:sp>
        <p:nvSpPr>
          <p:cNvPr id="5" name="AutoShape 1"/>
          <p:cNvSpPr>
            <a:spLocks/>
          </p:cNvSpPr>
          <p:nvPr/>
        </p:nvSpPr>
        <p:spPr bwMode="auto">
          <a:xfrm>
            <a:off x="2870713" y="685800"/>
            <a:ext cx="1600044" cy="1524000"/>
          </a:xfrm>
          <a:prstGeom prst="roundRect">
            <a:avLst>
              <a:gd name="adj" fmla="val 15000"/>
            </a:avLst>
          </a:prstGeom>
          <a:solidFill>
            <a:srgbClr val="F79646"/>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lIns="0" tIns="0" rIns="0" bIns="0" anchor="ctr" anchorCtr="1">
            <a:normAutofit/>
          </a:bodyPr>
          <a:lstStyle/>
          <a:p>
            <a:pPr algn="ctr"/>
            <a:r>
              <a:rPr lang="en-US" sz="1800" dirty="0" smtClean="0"/>
              <a:t>Application</a:t>
            </a:r>
          </a:p>
          <a:p>
            <a:pPr algn="ctr"/>
            <a:r>
              <a:rPr lang="en-US" sz="1800" dirty="0" smtClean="0"/>
              <a:t>Server</a:t>
            </a:r>
            <a:endParaRPr lang="en-US" sz="1800" dirty="0"/>
          </a:p>
        </p:txBody>
      </p:sp>
      <p:sp>
        <p:nvSpPr>
          <p:cNvPr id="6" name="AutoShape 1"/>
          <p:cNvSpPr>
            <a:spLocks/>
          </p:cNvSpPr>
          <p:nvPr/>
        </p:nvSpPr>
        <p:spPr bwMode="auto">
          <a:xfrm>
            <a:off x="2870713" y="4038600"/>
            <a:ext cx="1600044" cy="1524000"/>
          </a:xfrm>
          <a:prstGeom prst="roundRect">
            <a:avLst>
              <a:gd name="adj" fmla="val 15000"/>
            </a:avLst>
          </a:prstGeom>
          <a:solidFill>
            <a:srgbClr val="F79646"/>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lIns="0" tIns="0" rIns="0" bIns="0" anchor="ctr" anchorCtr="1">
            <a:normAutofit/>
          </a:bodyPr>
          <a:lstStyle/>
          <a:p>
            <a:pPr algn="ctr"/>
            <a:r>
              <a:rPr lang="en-US" sz="1800" dirty="0" smtClean="0"/>
              <a:t>Application</a:t>
            </a:r>
          </a:p>
          <a:p>
            <a:pPr algn="ctr"/>
            <a:r>
              <a:rPr lang="en-US" sz="1800" dirty="0" smtClean="0"/>
              <a:t>Server</a:t>
            </a:r>
            <a:endParaRPr lang="en-US" sz="1800" dirty="0"/>
          </a:p>
        </p:txBody>
      </p:sp>
      <p:sp>
        <p:nvSpPr>
          <p:cNvPr id="2" name="Minus 1"/>
          <p:cNvSpPr/>
          <p:nvPr/>
        </p:nvSpPr>
        <p:spPr bwMode="auto">
          <a:xfrm rot="5400000">
            <a:off x="2680009" y="2095578"/>
            <a:ext cx="4572000" cy="1600044"/>
          </a:xfrm>
          <a:prstGeom prst="mathMinus">
            <a:avLst/>
          </a:prstGeom>
          <a:solidFill>
            <a:srgbClr val="090635"/>
          </a:solidFill>
          <a:ln>
            <a:headEnd type="none" w="med" len="med"/>
            <a:tailEnd type="none" w="med" len="med"/>
          </a:ln>
          <a:extLst/>
        </p:spPr>
        <p:style>
          <a:lnRef idx="0">
            <a:schemeClr val="accent2"/>
          </a:lnRef>
          <a:fillRef idx="3">
            <a:schemeClr val="accent2"/>
          </a:fillRef>
          <a:effectRef idx="3">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9" name="AutoShape 1"/>
          <p:cNvSpPr>
            <a:spLocks/>
          </p:cNvSpPr>
          <p:nvPr/>
        </p:nvSpPr>
        <p:spPr bwMode="auto">
          <a:xfrm>
            <a:off x="5308875" y="2286000"/>
            <a:ext cx="1600044" cy="1524000"/>
          </a:xfrm>
          <a:prstGeom prst="roundRect">
            <a:avLst>
              <a:gd name="adj" fmla="val 15000"/>
            </a:avLst>
          </a:prstGeom>
          <a:solidFill>
            <a:srgbClr val="F79646"/>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lIns="0" tIns="0" rIns="0" bIns="0" anchor="ctr" anchorCtr="1">
            <a:normAutofit/>
          </a:bodyPr>
          <a:lstStyle/>
          <a:p>
            <a:pPr algn="ctr"/>
            <a:r>
              <a:rPr lang="en-US" sz="1800" dirty="0" smtClean="0"/>
              <a:t>Load Balancer</a:t>
            </a:r>
            <a:endParaRPr lang="en-US" sz="1800" dirty="0"/>
          </a:p>
        </p:txBody>
      </p:sp>
    </p:spTree>
    <p:extLst>
      <p:ext uri="{BB962C8B-B14F-4D97-AF65-F5344CB8AC3E}">
        <p14:creationId xmlns:p14="http://schemas.microsoft.com/office/powerpoint/2010/main" val="2457181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AutoShape 1"/>
          <p:cNvSpPr>
            <a:spLocks/>
          </p:cNvSpPr>
          <p:nvPr/>
        </p:nvSpPr>
        <p:spPr bwMode="auto">
          <a:xfrm>
            <a:off x="1042092" y="685800"/>
            <a:ext cx="1600044" cy="1524000"/>
          </a:xfrm>
          <a:prstGeom prst="roundRect">
            <a:avLst>
              <a:gd name="adj" fmla="val 15000"/>
            </a:avLst>
          </a:prstGeom>
          <a:solidFill>
            <a:srgbClr val="F79646"/>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lIns="0" tIns="0" rIns="0" bIns="0" anchor="ctr" anchorCtr="1">
            <a:normAutofit/>
          </a:bodyPr>
          <a:lstStyle/>
          <a:p>
            <a:pPr algn="ctr"/>
            <a:r>
              <a:rPr lang="en-US" sz="1800" dirty="0" smtClean="0"/>
              <a:t>Application</a:t>
            </a:r>
          </a:p>
          <a:p>
            <a:pPr algn="ctr"/>
            <a:r>
              <a:rPr lang="en-US" sz="1800" dirty="0" smtClean="0"/>
              <a:t>Database</a:t>
            </a:r>
            <a:endParaRPr lang="en-US" sz="1800" dirty="0"/>
          </a:p>
        </p:txBody>
      </p:sp>
      <p:sp>
        <p:nvSpPr>
          <p:cNvPr id="8" name="AutoShape 1"/>
          <p:cNvSpPr>
            <a:spLocks/>
          </p:cNvSpPr>
          <p:nvPr/>
        </p:nvSpPr>
        <p:spPr bwMode="auto">
          <a:xfrm>
            <a:off x="1042092" y="2362200"/>
            <a:ext cx="1600044" cy="1524000"/>
          </a:xfrm>
          <a:prstGeom prst="roundRect">
            <a:avLst>
              <a:gd name="adj" fmla="val 15000"/>
            </a:avLst>
          </a:prstGeom>
          <a:solidFill>
            <a:srgbClr val="F79646"/>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lIns="0" tIns="0" rIns="0" bIns="0" anchor="ctr" anchorCtr="1">
            <a:normAutofit/>
          </a:bodyPr>
          <a:lstStyle/>
          <a:p>
            <a:pPr algn="ctr"/>
            <a:r>
              <a:rPr lang="en-US" sz="1800" dirty="0" smtClean="0"/>
              <a:t>Application Database</a:t>
            </a:r>
            <a:endParaRPr lang="en-US" sz="1800" dirty="0"/>
          </a:p>
        </p:txBody>
      </p:sp>
      <p:sp>
        <p:nvSpPr>
          <p:cNvPr id="4" name="AutoShape 1"/>
          <p:cNvSpPr>
            <a:spLocks/>
          </p:cNvSpPr>
          <p:nvPr/>
        </p:nvSpPr>
        <p:spPr bwMode="auto">
          <a:xfrm>
            <a:off x="2870713" y="2362200"/>
            <a:ext cx="1600044" cy="1524000"/>
          </a:xfrm>
          <a:prstGeom prst="roundRect">
            <a:avLst>
              <a:gd name="adj" fmla="val 15000"/>
            </a:avLst>
          </a:prstGeom>
          <a:solidFill>
            <a:srgbClr val="F79646"/>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lIns="0" tIns="0" rIns="0" bIns="0" anchor="ctr" anchorCtr="1">
            <a:normAutofit/>
          </a:bodyPr>
          <a:lstStyle/>
          <a:p>
            <a:pPr algn="ctr"/>
            <a:r>
              <a:rPr lang="en-US" sz="1800" dirty="0" smtClean="0"/>
              <a:t>Application Server</a:t>
            </a:r>
            <a:endParaRPr lang="en-US" sz="1800" dirty="0"/>
          </a:p>
        </p:txBody>
      </p:sp>
      <p:sp>
        <p:nvSpPr>
          <p:cNvPr id="5" name="AutoShape 1"/>
          <p:cNvSpPr>
            <a:spLocks/>
          </p:cNvSpPr>
          <p:nvPr/>
        </p:nvSpPr>
        <p:spPr bwMode="auto">
          <a:xfrm>
            <a:off x="2870713" y="685800"/>
            <a:ext cx="1600044" cy="1524000"/>
          </a:xfrm>
          <a:prstGeom prst="roundRect">
            <a:avLst>
              <a:gd name="adj" fmla="val 15000"/>
            </a:avLst>
          </a:prstGeom>
          <a:solidFill>
            <a:srgbClr val="F79646"/>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lIns="0" tIns="0" rIns="0" bIns="0" anchor="ctr" anchorCtr="1">
            <a:normAutofit/>
          </a:bodyPr>
          <a:lstStyle/>
          <a:p>
            <a:pPr algn="ctr"/>
            <a:r>
              <a:rPr lang="en-US" sz="1800" dirty="0" smtClean="0"/>
              <a:t>Application</a:t>
            </a:r>
          </a:p>
          <a:p>
            <a:pPr algn="ctr"/>
            <a:r>
              <a:rPr lang="en-US" sz="1800" dirty="0" smtClean="0"/>
              <a:t>Server</a:t>
            </a:r>
            <a:endParaRPr lang="en-US" sz="1800" dirty="0"/>
          </a:p>
        </p:txBody>
      </p:sp>
      <p:sp>
        <p:nvSpPr>
          <p:cNvPr id="6" name="AutoShape 1"/>
          <p:cNvSpPr>
            <a:spLocks/>
          </p:cNvSpPr>
          <p:nvPr/>
        </p:nvSpPr>
        <p:spPr bwMode="auto">
          <a:xfrm>
            <a:off x="2870713" y="4038600"/>
            <a:ext cx="1600044" cy="1524000"/>
          </a:xfrm>
          <a:prstGeom prst="roundRect">
            <a:avLst>
              <a:gd name="adj" fmla="val 15000"/>
            </a:avLst>
          </a:prstGeom>
          <a:solidFill>
            <a:srgbClr val="F79646"/>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lIns="0" tIns="0" rIns="0" bIns="0" anchor="ctr" anchorCtr="1">
            <a:normAutofit/>
          </a:bodyPr>
          <a:lstStyle/>
          <a:p>
            <a:pPr algn="ctr"/>
            <a:r>
              <a:rPr lang="en-US" sz="1800" dirty="0" smtClean="0"/>
              <a:t>Application</a:t>
            </a:r>
          </a:p>
          <a:p>
            <a:pPr algn="ctr"/>
            <a:r>
              <a:rPr lang="en-US" sz="1800" dirty="0" smtClean="0"/>
              <a:t>Server</a:t>
            </a:r>
            <a:endParaRPr lang="en-US" sz="1800" dirty="0"/>
          </a:p>
        </p:txBody>
      </p:sp>
      <p:sp>
        <p:nvSpPr>
          <p:cNvPr id="2" name="Minus 1"/>
          <p:cNvSpPr/>
          <p:nvPr/>
        </p:nvSpPr>
        <p:spPr bwMode="auto">
          <a:xfrm rot="5400000">
            <a:off x="433928" y="3314778"/>
            <a:ext cx="8991600" cy="1600044"/>
          </a:xfrm>
          <a:prstGeom prst="mathMinus">
            <a:avLst/>
          </a:prstGeom>
          <a:solidFill>
            <a:srgbClr val="090635"/>
          </a:solidFill>
          <a:ln>
            <a:headEnd type="none" w="med" len="med"/>
            <a:tailEnd type="none" w="med" len="med"/>
          </a:ln>
          <a:extLst/>
        </p:spPr>
        <p:style>
          <a:lnRef idx="0">
            <a:schemeClr val="accent2"/>
          </a:lnRef>
          <a:fillRef idx="3">
            <a:schemeClr val="accent2"/>
          </a:fillRef>
          <a:effectRef idx="3">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9" name="AutoShape 1"/>
          <p:cNvSpPr>
            <a:spLocks/>
          </p:cNvSpPr>
          <p:nvPr/>
        </p:nvSpPr>
        <p:spPr bwMode="auto">
          <a:xfrm>
            <a:off x="5308875" y="762000"/>
            <a:ext cx="1600044" cy="1524000"/>
          </a:xfrm>
          <a:prstGeom prst="roundRect">
            <a:avLst>
              <a:gd name="adj" fmla="val 15000"/>
            </a:avLst>
          </a:prstGeom>
          <a:solidFill>
            <a:srgbClr val="F79646"/>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lIns="0" tIns="0" rIns="0" bIns="0" anchor="ctr" anchorCtr="1">
            <a:normAutofit/>
          </a:bodyPr>
          <a:lstStyle/>
          <a:p>
            <a:pPr algn="ctr"/>
            <a:r>
              <a:rPr lang="en-US" sz="1800" dirty="0" smtClean="0"/>
              <a:t>Load Balancer</a:t>
            </a:r>
            <a:endParaRPr lang="en-US" sz="1800" dirty="0"/>
          </a:p>
        </p:txBody>
      </p:sp>
      <p:sp>
        <p:nvSpPr>
          <p:cNvPr id="10" name="AutoShape 1"/>
          <p:cNvSpPr>
            <a:spLocks/>
          </p:cNvSpPr>
          <p:nvPr/>
        </p:nvSpPr>
        <p:spPr bwMode="auto">
          <a:xfrm>
            <a:off x="5308875" y="4114800"/>
            <a:ext cx="1600044" cy="1524000"/>
          </a:xfrm>
          <a:prstGeom prst="roundRect">
            <a:avLst>
              <a:gd name="adj" fmla="val 15000"/>
            </a:avLst>
          </a:prstGeom>
          <a:solidFill>
            <a:srgbClr val="F79646"/>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lIns="0" tIns="0" rIns="0" bIns="0" anchor="ctr" anchorCtr="1">
            <a:normAutofit/>
          </a:bodyPr>
          <a:lstStyle/>
          <a:p>
            <a:pPr algn="ctr"/>
            <a:r>
              <a:rPr lang="en-US" sz="1800" dirty="0" smtClean="0"/>
              <a:t>Load Balancer</a:t>
            </a:r>
            <a:endParaRPr lang="en-US" sz="1800" dirty="0"/>
          </a:p>
        </p:txBody>
      </p:sp>
      <p:sp>
        <p:nvSpPr>
          <p:cNvPr id="11" name="AutoShape 1"/>
          <p:cNvSpPr>
            <a:spLocks/>
          </p:cNvSpPr>
          <p:nvPr/>
        </p:nvSpPr>
        <p:spPr bwMode="auto">
          <a:xfrm>
            <a:off x="2870713" y="5791200"/>
            <a:ext cx="1600044" cy="1524000"/>
          </a:xfrm>
          <a:prstGeom prst="roundRect">
            <a:avLst>
              <a:gd name="adj" fmla="val 15000"/>
            </a:avLst>
          </a:prstGeom>
          <a:solidFill>
            <a:srgbClr val="F79646"/>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lIns="0" tIns="0" rIns="0" bIns="0" anchor="ctr" anchorCtr="1">
            <a:normAutofit/>
          </a:bodyPr>
          <a:lstStyle/>
          <a:p>
            <a:pPr algn="ctr"/>
            <a:r>
              <a:rPr lang="en-US" sz="1800" dirty="0" smtClean="0"/>
              <a:t>Application</a:t>
            </a:r>
          </a:p>
          <a:p>
            <a:pPr algn="ctr"/>
            <a:r>
              <a:rPr lang="en-US" sz="1800" dirty="0" smtClean="0"/>
              <a:t>Server</a:t>
            </a:r>
            <a:endParaRPr lang="en-US" sz="1800" dirty="0"/>
          </a:p>
        </p:txBody>
      </p:sp>
    </p:spTree>
    <p:extLst>
      <p:ext uri="{BB962C8B-B14F-4D97-AF65-F5344CB8AC3E}">
        <p14:creationId xmlns:p14="http://schemas.microsoft.com/office/powerpoint/2010/main" val="682343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AutoShape 1"/>
          <p:cNvSpPr>
            <a:spLocks/>
          </p:cNvSpPr>
          <p:nvPr/>
        </p:nvSpPr>
        <p:spPr bwMode="auto">
          <a:xfrm>
            <a:off x="1346862" y="685800"/>
            <a:ext cx="1600044" cy="1524000"/>
          </a:xfrm>
          <a:prstGeom prst="roundRect">
            <a:avLst>
              <a:gd name="adj" fmla="val 15000"/>
            </a:avLst>
          </a:prstGeom>
          <a:solidFill>
            <a:srgbClr val="F79646"/>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lIns="0" tIns="0" rIns="0" bIns="0" anchor="ctr" anchorCtr="1">
            <a:normAutofit/>
          </a:bodyPr>
          <a:lstStyle/>
          <a:p>
            <a:pPr algn="ctr"/>
            <a:r>
              <a:rPr lang="en-US" sz="1800" dirty="0" smtClean="0"/>
              <a:t>Application</a:t>
            </a:r>
          </a:p>
          <a:p>
            <a:pPr algn="ctr"/>
            <a:r>
              <a:rPr lang="en-US" sz="1800" dirty="0" smtClean="0"/>
              <a:t>Database</a:t>
            </a:r>
            <a:endParaRPr lang="en-US" sz="1800" dirty="0"/>
          </a:p>
        </p:txBody>
      </p:sp>
      <p:sp>
        <p:nvSpPr>
          <p:cNvPr id="8" name="AutoShape 1"/>
          <p:cNvSpPr>
            <a:spLocks/>
          </p:cNvSpPr>
          <p:nvPr/>
        </p:nvSpPr>
        <p:spPr bwMode="auto">
          <a:xfrm>
            <a:off x="1346862" y="2362200"/>
            <a:ext cx="1600044" cy="1524000"/>
          </a:xfrm>
          <a:prstGeom prst="roundRect">
            <a:avLst>
              <a:gd name="adj" fmla="val 15000"/>
            </a:avLst>
          </a:prstGeom>
          <a:solidFill>
            <a:srgbClr val="F79646"/>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lIns="0" tIns="0" rIns="0" bIns="0" anchor="ctr" anchorCtr="1">
            <a:normAutofit/>
          </a:bodyPr>
          <a:lstStyle/>
          <a:p>
            <a:pPr algn="ctr"/>
            <a:r>
              <a:rPr lang="en-US" sz="1800" dirty="0" smtClean="0"/>
              <a:t>Application Database</a:t>
            </a:r>
            <a:endParaRPr lang="en-US" sz="1800" dirty="0"/>
          </a:p>
        </p:txBody>
      </p:sp>
      <p:sp>
        <p:nvSpPr>
          <p:cNvPr id="4" name="AutoShape 1"/>
          <p:cNvSpPr>
            <a:spLocks/>
          </p:cNvSpPr>
          <p:nvPr/>
        </p:nvSpPr>
        <p:spPr bwMode="auto">
          <a:xfrm>
            <a:off x="5232683" y="1828800"/>
            <a:ext cx="1600044" cy="1524000"/>
          </a:xfrm>
          <a:prstGeom prst="roundRect">
            <a:avLst>
              <a:gd name="adj" fmla="val 15000"/>
            </a:avLst>
          </a:prstGeom>
          <a:solidFill>
            <a:srgbClr val="F79646"/>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lIns="0" tIns="0" rIns="0" bIns="0" anchor="ctr" anchorCtr="1">
            <a:normAutofit/>
          </a:bodyPr>
          <a:lstStyle/>
          <a:p>
            <a:pPr algn="ctr"/>
            <a:r>
              <a:rPr lang="en-US" sz="1800" dirty="0" smtClean="0"/>
              <a:t>Application Server</a:t>
            </a:r>
            <a:endParaRPr lang="en-US" sz="1800" dirty="0"/>
          </a:p>
        </p:txBody>
      </p:sp>
      <p:sp>
        <p:nvSpPr>
          <p:cNvPr id="5" name="AutoShape 1"/>
          <p:cNvSpPr>
            <a:spLocks/>
          </p:cNvSpPr>
          <p:nvPr/>
        </p:nvSpPr>
        <p:spPr bwMode="auto">
          <a:xfrm>
            <a:off x="5232683" y="152400"/>
            <a:ext cx="1600044" cy="1524000"/>
          </a:xfrm>
          <a:prstGeom prst="roundRect">
            <a:avLst>
              <a:gd name="adj" fmla="val 15000"/>
            </a:avLst>
          </a:prstGeom>
          <a:solidFill>
            <a:srgbClr val="F79646"/>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lIns="0" tIns="0" rIns="0" bIns="0" anchor="ctr" anchorCtr="1">
            <a:normAutofit/>
          </a:bodyPr>
          <a:lstStyle/>
          <a:p>
            <a:pPr algn="ctr"/>
            <a:r>
              <a:rPr lang="en-US" sz="1800" dirty="0" smtClean="0"/>
              <a:t>Application</a:t>
            </a:r>
          </a:p>
          <a:p>
            <a:pPr algn="ctr"/>
            <a:r>
              <a:rPr lang="en-US" sz="1800" dirty="0" smtClean="0"/>
              <a:t>Server</a:t>
            </a:r>
            <a:endParaRPr lang="en-US" sz="1800" dirty="0"/>
          </a:p>
        </p:txBody>
      </p:sp>
      <p:sp>
        <p:nvSpPr>
          <p:cNvPr id="6" name="AutoShape 1"/>
          <p:cNvSpPr>
            <a:spLocks/>
          </p:cNvSpPr>
          <p:nvPr/>
        </p:nvSpPr>
        <p:spPr bwMode="auto">
          <a:xfrm>
            <a:off x="5232683" y="3505200"/>
            <a:ext cx="1600044" cy="1524000"/>
          </a:xfrm>
          <a:prstGeom prst="roundRect">
            <a:avLst>
              <a:gd name="adj" fmla="val 15000"/>
            </a:avLst>
          </a:prstGeom>
          <a:solidFill>
            <a:srgbClr val="F79646"/>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lIns="0" tIns="0" rIns="0" bIns="0" anchor="ctr" anchorCtr="1">
            <a:normAutofit/>
          </a:bodyPr>
          <a:lstStyle/>
          <a:p>
            <a:pPr algn="ctr"/>
            <a:r>
              <a:rPr lang="en-US" sz="1800" dirty="0" smtClean="0"/>
              <a:t>Application</a:t>
            </a:r>
          </a:p>
          <a:p>
            <a:pPr algn="ctr"/>
            <a:r>
              <a:rPr lang="en-US" sz="1800" dirty="0" smtClean="0"/>
              <a:t>Server</a:t>
            </a:r>
            <a:endParaRPr lang="en-US" sz="1800" dirty="0"/>
          </a:p>
        </p:txBody>
      </p:sp>
      <p:sp>
        <p:nvSpPr>
          <p:cNvPr id="2" name="Minus 1"/>
          <p:cNvSpPr/>
          <p:nvPr/>
        </p:nvSpPr>
        <p:spPr bwMode="auto">
          <a:xfrm rot="5400000">
            <a:off x="2795898" y="3314778"/>
            <a:ext cx="8991600" cy="1600044"/>
          </a:xfrm>
          <a:prstGeom prst="mathMinus">
            <a:avLst/>
          </a:prstGeom>
          <a:solidFill>
            <a:srgbClr val="090635"/>
          </a:solidFill>
          <a:ln>
            <a:headEnd type="none" w="med" len="med"/>
            <a:tailEnd type="none" w="med" len="med"/>
          </a:ln>
          <a:extLst/>
        </p:spPr>
        <p:style>
          <a:lnRef idx="0">
            <a:schemeClr val="accent2"/>
          </a:lnRef>
          <a:fillRef idx="3">
            <a:schemeClr val="accent2"/>
          </a:fillRef>
          <a:effectRef idx="3">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9" name="AutoShape 1"/>
          <p:cNvSpPr>
            <a:spLocks/>
          </p:cNvSpPr>
          <p:nvPr/>
        </p:nvSpPr>
        <p:spPr bwMode="auto">
          <a:xfrm>
            <a:off x="7670845" y="1524000"/>
            <a:ext cx="1600044" cy="1524000"/>
          </a:xfrm>
          <a:prstGeom prst="roundRect">
            <a:avLst>
              <a:gd name="adj" fmla="val 15000"/>
            </a:avLst>
          </a:prstGeom>
          <a:solidFill>
            <a:srgbClr val="F79646"/>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lIns="0" tIns="0" rIns="0" bIns="0" anchor="ctr" anchorCtr="1">
            <a:normAutofit/>
          </a:bodyPr>
          <a:lstStyle/>
          <a:p>
            <a:pPr algn="ctr"/>
            <a:r>
              <a:rPr lang="en-US" sz="1800" dirty="0" smtClean="0"/>
              <a:t>Load Balancer</a:t>
            </a:r>
            <a:endParaRPr lang="en-US" sz="1800" dirty="0"/>
          </a:p>
        </p:txBody>
      </p:sp>
      <p:sp>
        <p:nvSpPr>
          <p:cNvPr id="10" name="AutoShape 1"/>
          <p:cNvSpPr>
            <a:spLocks/>
          </p:cNvSpPr>
          <p:nvPr/>
        </p:nvSpPr>
        <p:spPr bwMode="auto">
          <a:xfrm>
            <a:off x="7670845" y="4876800"/>
            <a:ext cx="1600044" cy="1524000"/>
          </a:xfrm>
          <a:prstGeom prst="roundRect">
            <a:avLst>
              <a:gd name="adj" fmla="val 15000"/>
            </a:avLst>
          </a:prstGeom>
          <a:solidFill>
            <a:srgbClr val="F79646"/>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lIns="0" tIns="0" rIns="0" bIns="0" anchor="ctr" anchorCtr="1">
            <a:normAutofit/>
          </a:bodyPr>
          <a:lstStyle/>
          <a:p>
            <a:pPr algn="ctr"/>
            <a:r>
              <a:rPr lang="en-US" sz="1800" dirty="0" smtClean="0"/>
              <a:t>Load Balancer</a:t>
            </a:r>
            <a:endParaRPr lang="en-US" sz="1800" dirty="0"/>
          </a:p>
        </p:txBody>
      </p:sp>
      <p:sp>
        <p:nvSpPr>
          <p:cNvPr id="11" name="AutoShape 1"/>
          <p:cNvSpPr>
            <a:spLocks/>
          </p:cNvSpPr>
          <p:nvPr/>
        </p:nvSpPr>
        <p:spPr bwMode="auto">
          <a:xfrm>
            <a:off x="5232683" y="5181600"/>
            <a:ext cx="1600044" cy="1524000"/>
          </a:xfrm>
          <a:prstGeom prst="roundRect">
            <a:avLst>
              <a:gd name="adj" fmla="val 15000"/>
            </a:avLst>
          </a:prstGeom>
          <a:solidFill>
            <a:srgbClr val="F79646"/>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lIns="0" tIns="0" rIns="0" bIns="0" anchor="ctr" anchorCtr="1">
            <a:normAutofit/>
          </a:bodyPr>
          <a:lstStyle/>
          <a:p>
            <a:pPr algn="ctr"/>
            <a:r>
              <a:rPr lang="en-US" sz="1800" dirty="0" smtClean="0"/>
              <a:t>Application</a:t>
            </a:r>
          </a:p>
          <a:p>
            <a:pPr algn="ctr"/>
            <a:r>
              <a:rPr lang="en-US" sz="1800" dirty="0" smtClean="0"/>
              <a:t>Server</a:t>
            </a:r>
            <a:endParaRPr lang="en-US" sz="1800" dirty="0"/>
          </a:p>
        </p:txBody>
      </p:sp>
      <p:sp>
        <p:nvSpPr>
          <p:cNvPr id="12" name="AutoShape 1"/>
          <p:cNvSpPr>
            <a:spLocks/>
          </p:cNvSpPr>
          <p:nvPr/>
        </p:nvSpPr>
        <p:spPr bwMode="auto">
          <a:xfrm>
            <a:off x="7670845" y="3200400"/>
            <a:ext cx="1600044" cy="1524000"/>
          </a:xfrm>
          <a:prstGeom prst="roundRect">
            <a:avLst>
              <a:gd name="adj" fmla="val 15000"/>
            </a:avLst>
          </a:prstGeom>
          <a:solidFill>
            <a:srgbClr val="F79646"/>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lIns="0" tIns="0" rIns="0" bIns="0" anchor="ctr" anchorCtr="1">
            <a:normAutofit/>
          </a:bodyPr>
          <a:lstStyle/>
          <a:p>
            <a:pPr algn="ctr"/>
            <a:r>
              <a:rPr lang="en-US" sz="1800" dirty="0" smtClean="0"/>
              <a:t>Load Balancer</a:t>
            </a:r>
            <a:endParaRPr lang="en-US" sz="1800" dirty="0"/>
          </a:p>
        </p:txBody>
      </p:sp>
      <p:sp>
        <p:nvSpPr>
          <p:cNvPr id="13" name="AutoShape 1"/>
          <p:cNvSpPr>
            <a:spLocks/>
          </p:cNvSpPr>
          <p:nvPr/>
        </p:nvSpPr>
        <p:spPr bwMode="auto">
          <a:xfrm>
            <a:off x="5308875" y="6858000"/>
            <a:ext cx="1600044" cy="1524000"/>
          </a:xfrm>
          <a:prstGeom prst="roundRect">
            <a:avLst>
              <a:gd name="adj" fmla="val 15000"/>
            </a:avLst>
          </a:prstGeom>
          <a:solidFill>
            <a:srgbClr val="F79646"/>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lIns="0" tIns="0" rIns="0" bIns="0" anchor="ctr" anchorCtr="1">
            <a:normAutofit/>
          </a:bodyPr>
          <a:lstStyle/>
          <a:p>
            <a:pPr algn="ctr"/>
            <a:r>
              <a:rPr lang="en-US" sz="1800" dirty="0" smtClean="0"/>
              <a:t>Application</a:t>
            </a:r>
          </a:p>
          <a:p>
            <a:pPr algn="ctr"/>
            <a:r>
              <a:rPr lang="en-US" sz="1800" dirty="0" smtClean="0"/>
              <a:t>Server</a:t>
            </a:r>
            <a:endParaRPr lang="en-US" sz="1800" dirty="0"/>
          </a:p>
        </p:txBody>
      </p:sp>
      <p:sp>
        <p:nvSpPr>
          <p:cNvPr id="14" name="AutoShape 1"/>
          <p:cNvSpPr>
            <a:spLocks/>
          </p:cNvSpPr>
          <p:nvPr/>
        </p:nvSpPr>
        <p:spPr bwMode="auto">
          <a:xfrm>
            <a:off x="3327869" y="685800"/>
            <a:ext cx="1600044" cy="1524000"/>
          </a:xfrm>
          <a:prstGeom prst="roundRect">
            <a:avLst>
              <a:gd name="adj" fmla="val 15000"/>
            </a:avLst>
          </a:prstGeom>
          <a:solidFill>
            <a:srgbClr val="F79646"/>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lIns="0" tIns="0" rIns="0" bIns="0" anchor="ctr" anchorCtr="1">
            <a:normAutofit/>
          </a:bodyPr>
          <a:lstStyle/>
          <a:p>
            <a:pPr algn="ctr"/>
            <a:r>
              <a:rPr lang="en-US" sz="1800" dirty="0" smtClean="0"/>
              <a:t>Application</a:t>
            </a:r>
          </a:p>
          <a:p>
            <a:pPr algn="ctr"/>
            <a:r>
              <a:rPr lang="en-US" sz="1800" dirty="0" smtClean="0"/>
              <a:t>Database</a:t>
            </a:r>
          </a:p>
          <a:p>
            <a:pPr algn="ctr"/>
            <a:r>
              <a:rPr lang="en-US" sz="1800" dirty="0" smtClean="0"/>
              <a:t>Cache</a:t>
            </a:r>
            <a:endParaRPr lang="en-US" sz="1800" dirty="0"/>
          </a:p>
        </p:txBody>
      </p:sp>
      <p:sp>
        <p:nvSpPr>
          <p:cNvPr id="15" name="AutoShape 1"/>
          <p:cNvSpPr>
            <a:spLocks/>
          </p:cNvSpPr>
          <p:nvPr/>
        </p:nvSpPr>
        <p:spPr bwMode="auto">
          <a:xfrm>
            <a:off x="3327869" y="2362200"/>
            <a:ext cx="1600044" cy="1524000"/>
          </a:xfrm>
          <a:prstGeom prst="roundRect">
            <a:avLst>
              <a:gd name="adj" fmla="val 15000"/>
            </a:avLst>
          </a:prstGeom>
          <a:solidFill>
            <a:srgbClr val="F79646"/>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lIns="0" tIns="0" rIns="0" bIns="0" anchor="ctr" anchorCtr="1">
            <a:normAutofit/>
          </a:bodyPr>
          <a:lstStyle/>
          <a:p>
            <a:pPr algn="ctr"/>
            <a:r>
              <a:rPr lang="en-US" sz="1800" dirty="0" smtClean="0"/>
              <a:t>Application</a:t>
            </a:r>
          </a:p>
          <a:p>
            <a:pPr algn="ctr"/>
            <a:r>
              <a:rPr lang="en-US" sz="1800" dirty="0" smtClean="0"/>
              <a:t>Database</a:t>
            </a:r>
          </a:p>
          <a:p>
            <a:pPr algn="ctr"/>
            <a:r>
              <a:rPr lang="en-US" sz="1800" dirty="0" smtClean="0"/>
              <a:t>Cache</a:t>
            </a:r>
            <a:endParaRPr lang="en-US" sz="1800" dirty="0"/>
          </a:p>
        </p:txBody>
      </p:sp>
    </p:spTree>
    <p:extLst>
      <p:ext uri="{BB962C8B-B14F-4D97-AF65-F5344CB8AC3E}">
        <p14:creationId xmlns:p14="http://schemas.microsoft.com/office/powerpoint/2010/main" val="2787725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AutoShape 1"/>
          <p:cNvSpPr>
            <a:spLocks/>
          </p:cNvSpPr>
          <p:nvPr/>
        </p:nvSpPr>
        <p:spPr bwMode="auto">
          <a:xfrm>
            <a:off x="280166" y="304800"/>
            <a:ext cx="1600044" cy="1524000"/>
          </a:xfrm>
          <a:prstGeom prst="roundRect">
            <a:avLst>
              <a:gd name="adj" fmla="val 15000"/>
            </a:avLst>
          </a:prstGeom>
          <a:solidFill>
            <a:srgbClr val="F79646"/>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lIns="0" tIns="0" rIns="0" bIns="0" anchor="ctr" anchorCtr="1">
            <a:normAutofit/>
          </a:bodyPr>
          <a:lstStyle/>
          <a:p>
            <a:pPr algn="ctr"/>
            <a:r>
              <a:rPr lang="en-US" sz="1800" dirty="0" smtClean="0"/>
              <a:t>Application</a:t>
            </a:r>
          </a:p>
          <a:p>
            <a:pPr algn="ctr"/>
            <a:r>
              <a:rPr lang="en-US" sz="1800" dirty="0" smtClean="0"/>
              <a:t>Database</a:t>
            </a:r>
            <a:endParaRPr lang="en-US" sz="1800" dirty="0"/>
          </a:p>
        </p:txBody>
      </p:sp>
      <p:sp>
        <p:nvSpPr>
          <p:cNvPr id="8" name="AutoShape 1"/>
          <p:cNvSpPr>
            <a:spLocks/>
          </p:cNvSpPr>
          <p:nvPr/>
        </p:nvSpPr>
        <p:spPr bwMode="auto">
          <a:xfrm>
            <a:off x="280166" y="2362200"/>
            <a:ext cx="1600044" cy="1524000"/>
          </a:xfrm>
          <a:prstGeom prst="roundRect">
            <a:avLst>
              <a:gd name="adj" fmla="val 15000"/>
            </a:avLst>
          </a:prstGeom>
          <a:solidFill>
            <a:srgbClr val="F79646"/>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lIns="0" tIns="0" rIns="0" bIns="0" anchor="ctr" anchorCtr="1">
            <a:normAutofit/>
          </a:bodyPr>
          <a:lstStyle/>
          <a:p>
            <a:pPr algn="ctr"/>
            <a:r>
              <a:rPr lang="en-US" sz="1800" dirty="0" smtClean="0"/>
              <a:t>Application Database</a:t>
            </a:r>
            <a:endParaRPr lang="en-US" sz="1800" dirty="0"/>
          </a:p>
        </p:txBody>
      </p:sp>
      <p:sp>
        <p:nvSpPr>
          <p:cNvPr id="4" name="AutoShape 1"/>
          <p:cNvSpPr>
            <a:spLocks/>
          </p:cNvSpPr>
          <p:nvPr/>
        </p:nvSpPr>
        <p:spPr bwMode="auto">
          <a:xfrm>
            <a:off x="5232683" y="1828800"/>
            <a:ext cx="1600044" cy="1524000"/>
          </a:xfrm>
          <a:prstGeom prst="roundRect">
            <a:avLst>
              <a:gd name="adj" fmla="val 15000"/>
            </a:avLst>
          </a:prstGeom>
          <a:solidFill>
            <a:srgbClr val="F79646"/>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lIns="0" tIns="0" rIns="0" bIns="0" anchor="ctr" anchorCtr="1">
            <a:normAutofit/>
          </a:bodyPr>
          <a:lstStyle/>
          <a:p>
            <a:pPr algn="ctr"/>
            <a:r>
              <a:rPr lang="en-US" sz="1800" dirty="0" smtClean="0"/>
              <a:t>Application Server</a:t>
            </a:r>
            <a:endParaRPr lang="en-US" sz="1800" dirty="0"/>
          </a:p>
        </p:txBody>
      </p:sp>
      <p:sp>
        <p:nvSpPr>
          <p:cNvPr id="5" name="AutoShape 1"/>
          <p:cNvSpPr>
            <a:spLocks/>
          </p:cNvSpPr>
          <p:nvPr/>
        </p:nvSpPr>
        <p:spPr bwMode="auto">
          <a:xfrm>
            <a:off x="5232683" y="152400"/>
            <a:ext cx="1600044" cy="1524000"/>
          </a:xfrm>
          <a:prstGeom prst="roundRect">
            <a:avLst>
              <a:gd name="adj" fmla="val 15000"/>
            </a:avLst>
          </a:prstGeom>
          <a:solidFill>
            <a:srgbClr val="F79646"/>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lIns="0" tIns="0" rIns="0" bIns="0" anchor="ctr" anchorCtr="1">
            <a:normAutofit/>
          </a:bodyPr>
          <a:lstStyle/>
          <a:p>
            <a:pPr algn="ctr"/>
            <a:r>
              <a:rPr lang="en-US" sz="1800" dirty="0" smtClean="0"/>
              <a:t>Application</a:t>
            </a:r>
          </a:p>
          <a:p>
            <a:pPr algn="ctr"/>
            <a:r>
              <a:rPr lang="en-US" sz="1800" dirty="0" smtClean="0"/>
              <a:t>Server</a:t>
            </a:r>
            <a:endParaRPr lang="en-US" sz="1800" dirty="0"/>
          </a:p>
        </p:txBody>
      </p:sp>
      <p:sp>
        <p:nvSpPr>
          <p:cNvPr id="6" name="AutoShape 1"/>
          <p:cNvSpPr>
            <a:spLocks/>
          </p:cNvSpPr>
          <p:nvPr/>
        </p:nvSpPr>
        <p:spPr bwMode="auto">
          <a:xfrm>
            <a:off x="5232683" y="3505200"/>
            <a:ext cx="1600044" cy="1524000"/>
          </a:xfrm>
          <a:prstGeom prst="roundRect">
            <a:avLst>
              <a:gd name="adj" fmla="val 15000"/>
            </a:avLst>
          </a:prstGeom>
          <a:solidFill>
            <a:srgbClr val="F79646"/>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lIns="0" tIns="0" rIns="0" bIns="0" anchor="ctr" anchorCtr="1">
            <a:normAutofit/>
          </a:bodyPr>
          <a:lstStyle/>
          <a:p>
            <a:pPr algn="ctr"/>
            <a:r>
              <a:rPr lang="en-US" sz="1800" dirty="0" smtClean="0"/>
              <a:t>Application</a:t>
            </a:r>
          </a:p>
          <a:p>
            <a:pPr algn="ctr"/>
            <a:r>
              <a:rPr lang="en-US" sz="1800" dirty="0" smtClean="0"/>
              <a:t>Server</a:t>
            </a:r>
            <a:endParaRPr lang="en-US" sz="1800" dirty="0"/>
          </a:p>
        </p:txBody>
      </p:sp>
      <p:sp>
        <p:nvSpPr>
          <p:cNvPr id="2" name="Minus 1"/>
          <p:cNvSpPr/>
          <p:nvPr/>
        </p:nvSpPr>
        <p:spPr bwMode="auto">
          <a:xfrm rot="5400000">
            <a:off x="2908371" y="3162378"/>
            <a:ext cx="8991600" cy="1600044"/>
          </a:xfrm>
          <a:prstGeom prst="mathMinus">
            <a:avLst/>
          </a:prstGeom>
          <a:solidFill>
            <a:srgbClr val="090635">
              <a:alpha val="47000"/>
            </a:srgbClr>
          </a:solidFill>
          <a:ln>
            <a:headEnd type="none" w="med" len="med"/>
            <a:tailEnd type="none" w="med" len="med"/>
          </a:ln>
          <a:extLst/>
        </p:spPr>
        <p:style>
          <a:lnRef idx="0">
            <a:schemeClr val="accent2"/>
          </a:lnRef>
          <a:fillRef idx="3">
            <a:schemeClr val="accent2"/>
          </a:fillRef>
          <a:effectRef idx="3">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9" name="AutoShape 1"/>
          <p:cNvSpPr>
            <a:spLocks/>
          </p:cNvSpPr>
          <p:nvPr/>
        </p:nvSpPr>
        <p:spPr bwMode="auto">
          <a:xfrm>
            <a:off x="7899422" y="990600"/>
            <a:ext cx="1600044" cy="1524000"/>
          </a:xfrm>
          <a:prstGeom prst="roundRect">
            <a:avLst>
              <a:gd name="adj" fmla="val 15000"/>
            </a:avLst>
          </a:prstGeom>
          <a:solidFill>
            <a:srgbClr val="F79646"/>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lIns="0" tIns="0" rIns="0" bIns="0" anchor="ctr" anchorCtr="1">
            <a:normAutofit/>
          </a:bodyPr>
          <a:lstStyle/>
          <a:p>
            <a:pPr algn="ctr"/>
            <a:r>
              <a:rPr lang="en-US" sz="1800" dirty="0" smtClean="0"/>
              <a:t>Load Balancer</a:t>
            </a:r>
            <a:endParaRPr lang="en-US" sz="1800" dirty="0"/>
          </a:p>
        </p:txBody>
      </p:sp>
      <p:sp>
        <p:nvSpPr>
          <p:cNvPr id="10" name="AutoShape 1"/>
          <p:cNvSpPr>
            <a:spLocks/>
          </p:cNvSpPr>
          <p:nvPr/>
        </p:nvSpPr>
        <p:spPr bwMode="auto">
          <a:xfrm>
            <a:off x="7899422" y="4648200"/>
            <a:ext cx="1600044" cy="1524000"/>
          </a:xfrm>
          <a:prstGeom prst="roundRect">
            <a:avLst>
              <a:gd name="adj" fmla="val 15000"/>
            </a:avLst>
          </a:prstGeom>
          <a:solidFill>
            <a:srgbClr val="F79646"/>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lIns="0" tIns="0" rIns="0" bIns="0" anchor="ctr" anchorCtr="1">
            <a:normAutofit/>
          </a:bodyPr>
          <a:lstStyle/>
          <a:p>
            <a:pPr algn="ctr"/>
            <a:r>
              <a:rPr lang="en-US" sz="1800" dirty="0" smtClean="0"/>
              <a:t>Load Balancer</a:t>
            </a:r>
            <a:endParaRPr lang="en-US" sz="1800" dirty="0"/>
          </a:p>
        </p:txBody>
      </p:sp>
      <p:sp>
        <p:nvSpPr>
          <p:cNvPr id="11" name="AutoShape 1"/>
          <p:cNvSpPr>
            <a:spLocks/>
          </p:cNvSpPr>
          <p:nvPr/>
        </p:nvSpPr>
        <p:spPr bwMode="auto">
          <a:xfrm>
            <a:off x="5232683" y="5181600"/>
            <a:ext cx="1600044" cy="1524000"/>
          </a:xfrm>
          <a:prstGeom prst="roundRect">
            <a:avLst>
              <a:gd name="adj" fmla="val 15000"/>
            </a:avLst>
          </a:prstGeom>
          <a:solidFill>
            <a:srgbClr val="F79646"/>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lIns="0" tIns="0" rIns="0" bIns="0" anchor="ctr" anchorCtr="1">
            <a:normAutofit/>
          </a:bodyPr>
          <a:lstStyle/>
          <a:p>
            <a:pPr algn="ctr"/>
            <a:r>
              <a:rPr lang="en-US" sz="1800" dirty="0" smtClean="0"/>
              <a:t>Application</a:t>
            </a:r>
          </a:p>
          <a:p>
            <a:pPr algn="ctr"/>
            <a:r>
              <a:rPr lang="en-US" sz="1800" dirty="0" smtClean="0"/>
              <a:t>Server</a:t>
            </a:r>
            <a:endParaRPr lang="en-US" sz="1800" dirty="0"/>
          </a:p>
        </p:txBody>
      </p:sp>
      <p:sp>
        <p:nvSpPr>
          <p:cNvPr id="12" name="AutoShape 1"/>
          <p:cNvSpPr>
            <a:spLocks/>
          </p:cNvSpPr>
          <p:nvPr/>
        </p:nvSpPr>
        <p:spPr bwMode="auto">
          <a:xfrm>
            <a:off x="7899422" y="2819400"/>
            <a:ext cx="1600044" cy="1524000"/>
          </a:xfrm>
          <a:prstGeom prst="roundRect">
            <a:avLst>
              <a:gd name="adj" fmla="val 15000"/>
            </a:avLst>
          </a:prstGeom>
          <a:solidFill>
            <a:srgbClr val="F79646"/>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lIns="0" tIns="0" rIns="0" bIns="0" anchor="ctr" anchorCtr="1">
            <a:normAutofit/>
          </a:bodyPr>
          <a:lstStyle/>
          <a:p>
            <a:pPr algn="ctr"/>
            <a:r>
              <a:rPr lang="en-US" sz="1800" dirty="0" smtClean="0"/>
              <a:t>Load Balancer</a:t>
            </a:r>
            <a:endParaRPr lang="en-US" sz="1800" dirty="0"/>
          </a:p>
        </p:txBody>
      </p:sp>
      <p:sp>
        <p:nvSpPr>
          <p:cNvPr id="13" name="AutoShape 1"/>
          <p:cNvSpPr>
            <a:spLocks/>
          </p:cNvSpPr>
          <p:nvPr/>
        </p:nvSpPr>
        <p:spPr bwMode="auto">
          <a:xfrm>
            <a:off x="5308875" y="6858000"/>
            <a:ext cx="1600044" cy="1524000"/>
          </a:xfrm>
          <a:prstGeom prst="roundRect">
            <a:avLst>
              <a:gd name="adj" fmla="val 15000"/>
            </a:avLst>
          </a:prstGeom>
          <a:solidFill>
            <a:srgbClr val="F79646"/>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lIns="0" tIns="0" rIns="0" bIns="0" anchor="ctr" anchorCtr="1">
            <a:normAutofit/>
          </a:bodyPr>
          <a:lstStyle/>
          <a:p>
            <a:pPr algn="ctr"/>
            <a:r>
              <a:rPr lang="en-US" sz="1800" dirty="0" smtClean="0"/>
              <a:t>Application</a:t>
            </a:r>
          </a:p>
          <a:p>
            <a:pPr algn="ctr"/>
            <a:r>
              <a:rPr lang="en-US" sz="1800" dirty="0" smtClean="0"/>
              <a:t>Server</a:t>
            </a:r>
            <a:endParaRPr lang="en-US" sz="1800" dirty="0"/>
          </a:p>
        </p:txBody>
      </p:sp>
      <p:sp>
        <p:nvSpPr>
          <p:cNvPr id="14" name="AutoShape 1"/>
          <p:cNvSpPr>
            <a:spLocks/>
          </p:cNvSpPr>
          <p:nvPr/>
        </p:nvSpPr>
        <p:spPr bwMode="auto">
          <a:xfrm>
            <a:off x="2261173" y="304800"/>
            <a:ext cx="1600044" cy="1524000"/>
          </a:xfrm>
          <a:prstGeom prst="roundRect">
            <a:avLst>
              <a:gd name="adj" fmla="val 15000"/>
            </a:avLst>
          </a:prstGeom>
          <a:solidFill>
            <a:srgbClr val="F79646"/>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lIns="0" tIns="0" rIns="0" bIns="0" anchor="ctr" anchorCtr="1">
            <a:normAutofit/>
          </a:bodyPr>
          <a:lstStyle/>
          <a:p>
            <a:pPr algn="ctr"/>
            <a:r>
              <a:rPr lang="en-US" sz="1800" dirty="0" smtClean="0"/>
              <a:t>Application</a:t>
            </a:r>
          </a:p>
          <a:p>
            <a:pPr algn="ctr"/>
            <a:r>
              <a:rPr lang="en-US" sz="1800" dirty="0" smtClean="0"/>
              <a:t>Database</a:t>
            </a:r>
          </a:p>
          <a:p>
            <a:pPr algn="ctr"/>
            <a:r>
              <a:rPr lang="en-US" sz="1800" dirty="0" smtClean="0"/>
              <a:t>Cache</a:t>
            </a:r>
            <a:endParaRPr lang="en-US" sz="1800" dirty="0"/>
          </a:p>
        </p:txBody>
      </p:sp>
      <p:sp>
        <p:nvSpPr>
          <p:cNvPr id="15" name="AutoShape 1"/>
          <p:cNvSpPr>
            <a:spLocks/>
          </p:cNvSpPr>
          <p:nvPr/>
        </p:nvSpPr>
        <p:spPr bwMode="auto">
          <a:xfrm>
            <a:off x="2261173" y="2362200"/>
            <a:ext cx="1600044" cy="1524000"/>
          </a:xfrm>
          <a:prstGeom prst="roundRect">
            <a:avLst>
              <a:gd name="adj" fmla="val 15000"/>
            </a:avLst>
          </a:prstGeom>
          <a:solidFill>
            <a:srgbClr val="F79646"/>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lIns="0" tIns="0" rIns="0" bIns="0" anchor="ctr" anchorCtr="1">
            <a:normAutofit/>
          </a:bodyPr>
          <a:lstStyle/>
          <a:p>
            <a:pPr algn="ctr"/>
            <a:r>
              <a:rPr lang="en-US" sz="1800" dirty="0" smtClean="0"/>
              <a:t>Application</a:t>
            </a:r>
          </a:p>
          <a:p>
            <a:pPr algn="ctr"/>
            <a:r>
              <a:rPr lang="en-US" sz="1800" dirty="0" smtClean="0"/>
              <a:t>Database</a:t>
            </a:r>
          </a:p>
          <a:p>
            <a:pPr algn="ctr"/>
            <a:r>
              <a:rPr lang="en-US" sz="1800" dirty="0" smtClean="0"/>
              <a:t>Cache</a:t>
            </a:r>
            <a:endParaRPr lang="en-US" sz="1800" dirty="0"/>
          </a:p>
        </p:txBody>
      </p:sp>
      <p:cxnSp>
        <p:nvCxnSpPr>
          <p:cNvPr id="16" name="Straight Connector 15"/>
          <p:cNvCxnSpPr>
            <a:stCxn id="7" idx="2"/>
            <a:endCxn id="8" idx="0"/>
          </p:cNvCxnSpPr>
          <p:nvPr/>
        </p:nvCxnSpPr>
        <p:spPr bwMode="auto">
          <a:xfrm>
            <a:off x="1080188" y="1828800"/>
            <a:ext cx="0" cy="533400"/>
          </a:xfrm>
          <a:prstGeom prst="line">
            <a:avLst/>
          </a:prstGeom>
          <a:blipFill dpi="0" rotWithShape="0">
            <a:blip r:embed="rId3"/>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7" name="Straight Connector 26"/>
          <p:cNvCxnSpPr>
            <a:stCxn id="14" idx="2"/>
            <a:endCxn id="15" idx="0"/>
          </p:cNvCxnSpPr>
          <p:nvPr/>
        </p:nvCxnSpPr>
        <p:spPr bwMode="auto">
          <a:xfrm>
            <a:off x="3061195" y="1828800"/>
            <a:ext cx="0" cy="533400"/>
          </a:xfrm>
          <a:prstGeom prst="line">
            <a:avLst/>
          </a:prstGeom>
          <a:blipFill dpi="0" rotWithShape="0">
            <a:blip r:embed="rId3"/>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 name="Straight Connector 28"/>
          <p:cNvCxnSpPr/>
          <p:nvPr/>
        </p:nvCxnSpPr>
        <p:spPr bwMode="auto">
          <a:xfrm>
            <a:off x="1880210" y="1066800"/>
            <a:ext cx="380963" cy="0"/>
          </a:xfrm>
          <a:prstGeom prst="line">
            <a:avLst/>
          </a:prstGeom>
          <a:blipFill dpi="0" rotWithShape="0">
            <a:blip r:embed="rId3"/>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 name="Straight Connector 35"/>
          <p:cNvCxnSpPr>
            <a:stCxn id="7" idx="3"/>
          </p:cNvCxnSpPr>
          <p:nvPr/>
        </p:nvCxnSpPr>
        <p:spPr bwMode="auto">
          <a:xfrm>
            <a:off x="1880210" y="1066800"/>
            <a:ext cx="457155" cy="1295400"/>
          </a:xfrm>
          <a:prstGeom prst="line">
            <a:avLst/>
          </a:prstGeom>
          <a:blipFill dpi="0" rotWithShape="0">
            <a:blip r:embed="rId3"/>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4" name="Straight Connector 43"/>
          <p:cNvCxnSpPr>
            <a:stCxn id="14" idx="3"/>
            <a:endCxn id="5" idx="1"/>
          </p:cNvCxnSpPr>
          <p:nvPr/>
        </p:nvCxnSpPr>
        <p:spPr bwMode="auto">
          <a:xfrm flipV="1">
            <a:off x="3861217" y="914400"/>
            <a:ext cx="1371466" cy="152400"/>
          </a:xfrm>
          <a:prstGeom prst="line">
            <a:avLst/>
          </a:prstGeom>
          <a:blipFill dpi="0" rotWithShape="0">
            <a:blip r:embed="rId3"/>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6" name="Straight Connector 45"/>
          <p:cNvCxnSpPr>
            <a:stCxn id="14" idx="3"/>
            <a:endCxn id="4" idx="1"/>
          </p:cNvCxnSpPr>
          <p:nvPr/>
        </p:nvCxnSpPr>
        <p:spPr bwMode="auto">
          <a:xfrm>
            <a:off x="3861217" y="1066800"/>
            <a:ext cx="1371466" cy="1524000"/>
          </a:xfrm>
          <a:prstGeom prst="line">
            <a:avLst/>
          </a:prstGeom>
          <a:blipFill dpi="0" rotWithShape="0">
            <a:blip r:embed="rId3"/>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8" name="Straight Connector 47"/>
          <p:cNvCxnSpPr>
            <a:stCxn id="14" idx="3"/>
            <a:endCxn id="6" idx="1"/>
          </p:cNvCxnSpPr>
          <p:nvPr/>
        </p:nvCxnSpPr>
        <p:spPr bwMode="auto">
          <a:xfrm>
            <a:off x="3861217" y="1066800"/>
            <a:ext cx="1371466" cy="3200400"/>
          </a:xfrm>
          <a:prstGeom prst="line">
            <a:avLst/>
          </a:prstGeom>
          <a:blipFill dpi="0" rotWithShape="0">
            <a:blip r:embed="rId3"/>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0" name="Straight Connector 49"/>
          <p:cNvCxnSpPr>
            <a:stCxn id="14" idx="3"/>
            <a:endCxn id="11" idx="1"/>
          </p:cNvCxnSpPr>
          <p:nvPr/>
        </p:nvCxnSpPr>
        <p:spPr bwMode="auto">
          <a:xfrm>
            <a:off x="3861217" y="1066800"/>
            <a:ext cx="1371466" cy="4876800"/>
          </a:xfrm>
          <a:prstGeom prst="line">
            <a:avLst/>
          </a:prstGeom>
          <a:blipFill dpi="0" rotWithShape="0">
            <a:blip r:embed="rId3"/>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2" name="Straight Connector 51"/>
          <p:cNvCxnSpPr>
            <a:stCxn id="14" idx="3"/>
            <a:endCxn id="13" idx="1"/>
          </p:cNvCxnSpPr>
          <p:nvPr/>
        </p:nvCxnSpPr>
        <p:spPr bwMode="auto">
          <a:xfrm>
            <a:off x="3861217" y="1066800"/>
            <a:ext cx="1447659" cy="6553200"/>
          </a:xfrm>
          <a:prstGeom prst="line">
            <a:avLst/>
          </a:prstGeom>
          <a:blipFill dpi="0" rotWithShape="0">
            <a:blip r:embed="rId3"/>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1" name="Straight Connector 60"/>
          <p:cNvCxnSpPr>
            <a:stCxn id="9" idx="1"/>
            <a:endCxn id="5" idx="3"/>
          </p:cNvCxnSpPr>
          <p:nvPr/>
        </p:nvCxnSpPr>
        <p:spPr bwMode="auto">
          <a:xfrm flipH="1" flipV="1">
            <a:off x="6832726" y="914400"/>
            <a:ext cx="1066696" cy="838200"/>
          </a:xfrm>
          <a:prstGeom prst="line">
            <a:avLst/>
          </a:prstGeom>
          <a:blipFill dpi="0" rotWithShape="0">
            <a:blip r:embed="rId3"/>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4" name="Straight Connector 63"/>
          <p:cNvCxnSpPr>
            <a:stCxn id="9" idx="1"/>
          </p:cNvCxnSpPr>
          <p:nvPr/>
        </p:nvCxnSpPr>
        <p:spPr bwMode="auto">
          <a:xfrm flipH="1">
            <a:off x="6832726" y="1752600"/>
            <a:ext cx="1066696" cy="838200"/>
          </a:xfrm>
          <a:prstGeom prst="line">
            <a:avLst/>
          </a:prstGeom>
          <a:blipFill dpi="0" rotWithShape="0">
            <a:blip r:embed="rId3"/>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8" name="Straight Connector 67"/>
          <p:cNvCxnSpPr>
            <a:stCxn id="9" idx="1"/>
            <a:endCxn id="6" idx="3"/>
          </p:cNvCxnSpPr>
          <p:nvPr/>
        </p:nvCxnSpPr>
        <p:spPr bwMode="auto">
          <a:xfrm flipH="1">
            <a:off x="6832726" y="1752600"/>
            <a:ext cx="1066696" cy="2514600"/>
          </a:xfrm>
          <a:prstGeom prst="line">
            <a:avLst/>
          </a:prstGeom>
          <a:blipFill dpi="0" rotWithShape="0">
            <a:blip r:embed="rId3"/>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0" name="Straight Connector 69"/>
          <p:cNvCxnSpPr>
            <a:endCxn id="11" idx="3"/>
          </p:cNvCxnSpPr>
          <p:nvPr/>
        </p:nvCxnSpPr>
        <p:spPr bwMode="auto">
          <a:xfrm flipH="1">
            <a:off x="6832726" y="1752600"/>
            <a:ext cx="1066696" cy="4191000"/>
          </a:xfrm>
          <a:prstGeom prst="line">
            <a:avLst/>
          </a:prstGeom>
          <a:blipFill dpi="0" rotWithShape="0">
            <a:blip r:embed="rId3"/>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2" name="Straight Connector 71"/>
          <p:cNvCxnSpPr>
            <a:stCxn id="9" idx="1"/>
            <a:endCxn id="13" idx="3"/>
          </p:cNvCxnSpPr>
          <p:nvPr/>
        </p:nvCxnSpPr>
        <p:spPr bwMode="auto">
          <a:xfrm flipH="1">
            <a:off x="6908919" y="1752600"/>
            <a:ext cx="990503" cy="5867400"/>
          </a:xfrm>
          <a:prstGeom prst="line">
            <a:avLst/>
          </a:prstGeom>
          <a:blipFill dpi="0" rotWithShape="0">
            <a:blip r:embed="rId3"/>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4" name="Straight Connector 73"/>
          <p:cNvCxnSpPr>
            <a:stCxn id="12" idx="1"/>
            <a:endCxn id="5" idx="3"/>
          </p:cNvCxnSpPr>
          <p:nvPr/>
        </p:nvCxnSpPr>
        <p:spPr bwMode="auto">
          <a:xfrm flipH="1" flipV="1">
            <a:off x="6832726" y="914400"/>
            <a:ext cx="1066696" cy="2667000"/>
          </a:xfrm>
          <a:prstGeom prst="line">
            <a:avLst/>
          </a:prstGeom>
          <a:blipFill dpi="0" rotWithShape="0">
            <a:blip r:embed="rId3"/>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7" name="Straight Connector 76"/>
          <p:cNvCxnSpPr>
            <a:stCxn id="12" idx="1"/>
            <a:endCxn id="4" idx="3"/>
          </p:cNvCxnSpPr>
          <p:nvPr/>
        </p:nvCxnSpPr>
        <p:spPr bwMode="auto">
          <a:xfrm flipH="1" flipV="1">
            <a:off x="6832726" y="2590800"/>
            <a:ext cx="1066696" cy="990600"/>
          </a:xfrm>
          <a:prstGeom prst="line">
            <a:avLst/>
          </a:prstGeom>
          <a:blipFill dpi="0" rotWithShape="0">
            <a:blip r:embed="rId3"/>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0" name="Straight Connector 79"/>
          <p:cNvCxnSpPr>
            <a:endCxn id="6" idx="3"/>
          </p:cNvCxnSpPr>
          <p:nvPr/>
        </p:nvCxnSpPr>
        <p:spPr bwMode="auto">
          <a:xfrm flipH="1">
            <a:off x="6832726" y="3581400"/>
            <a:ext cx="1066696" cy="685800"/>
          </a:xfrm>
          <a:prstGeom prst="line">
            <a:avLst/>
          </a:prstGeom>
          <a:blipFill dpi="0" rotWithShape="0">
            <a:blip r:embed="rId3"/>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2" name="Straight Connector 81"/>
          <p:cNvCxnSpPr>
            <a:stCxn id="12" idx="1"/>
            <a:endCxn id="11" idx="3"/>
          </p:cNvCxnSpPr>
          <p:nvPr/>
        </p:nvCxnSpPr>
        <p:spPr bwMode="auto">
          <a:xfrm flipH="1">
            <a:off x="6832726" y="3581400"/>
            <a:ext cx="1066696" cy="2362200"/>
          </a:xfrm>
          <a:prstGeom prst="line">
            <a:avLst/>
          </a:prstGeom>
          <a:blipFill dpi="0" rotWithShape="0">
            <a:blip r:embed="rId3"/>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5" name="Straight Connector 84"/>
          <p:cNvCxnSpPr>
            <a:stCxn id="12" idx="1"/>
            <a:endCxn id="13" idx="3"/>
          </p:cNvCxnSpPr>
          <p:nvPr/>
        </p:nvCxnSpPr>
        <p:spPr bwMode="auto">
          <a:xfrm flipH="1">
            <a:off x="6908919" y="3581400"/>
            <a:ext cx="990503" cy="4038600"/>
          </a:xfrm>
          <a:prstGeom prst="line">
            <a:avLst/>
          </a:prstGeom>
          <a:blipFill dpi="0" rotWithShape="0">
            <a:blip r:embed="rId3"/>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7" name="Straight Connector 86"/>
          <p:cNvCxnSpPr>
            <a:stCxn id="10" idx="1"/>
            <a:endCxn id="5" idx="3"/>
          </p:cNvCxnSpPr>
          <p:nvPr/>
        </p:nvCxnSpPr>
        <p:spPr bwMode="auto">
          <a:xfrm flipH="1" flipV="1">
            <a:off x="6832726" y="914400"/>
            <a:ext cx="1066696" cy="4495800"/>
          </a:xfrm>
          <a:prstGeom prst="line">
            <a:avLst/>
          </a:prstGeom>
          <a:blipFill dpi="0" rotWithShape="0">
            <a:blip r:embed="rId3"/>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9" name="Straight Connector 88"/>
          <p:cNvCxnSpPr>
            <a:stCxn id="10" idx="1"/>
            <a:endCxn id="4" idx="3"/>
          </p:cNvCxnSpPr>
          <p:nvPr/>
        </p:nvCxnSpPr>
        <p:spPr bwMode="auto">
          <a:xfrm flipH="1" flipV="1">
            <a:off x="6832726" y="2590800"/>
            <a:ext cx="1066696" cy="2819400"/>
          </a:xfrm>
          <a:prstGeom prst="line">
            <a:avLst/>
          </a:prstGeom>
          <a:blipFill dpi="0" rotWithShape="0">
            <a:blip r:embed="rId3"/>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1" name="Straight Connector 90"/>
          <p:cNvCxnSpPr>
            <a:stCxn id="10" idx="1"/>
            <a:endCxn id="6" idx="3"/>
          </p:cNvCxnSpPr>
          <p:nvPr/>
        </p:nvCxnSpPr>
        <p:spPr bwMode="auto">
          <a:xfrm flipH="1" flipV="1">
            <a:off x="6832726" y="4267200"/>
            <a:ext cx="1066696" cy="1143000"/>
          </a:xfrm>
          <a:prstGeom prst="line">
            <a:avLst/>
          </a:prstGeom>
          <a:blipFill dpi="0" rotWithShape="0">
            <a:blip r:embed="rId3"/>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3" name="Straight Connector 92"/>
          <p:cNvCxnSpPr>
            <a:stCxn id="10" idx="1"/>
            <a:endCxn id="11" idx="3"/>
          </p:cNvCxnSpPr>
          <p:nvPr/>
        </p:nvCxnSpPr>
        <p:spPr bwMode="auto">
          <a:xfrm flipH="1">
            <a:off x="6832726" y="5410200"/>
            <a:ext cx="1066696" cy="533400"/>
          </a:xfrm>
          <a:prstGeom prst="line">
            <a:avLst/>
          </a:prstGeom>
          <a:blipFill dpi="0" rotWithShape="0">
            <a:blip r:embed="rId3"/>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5" name="Straight Connector 94"/>
          <p:cNvCxnSpPr>
            <a:stCxn id="10" idx="1"/>
            <a:endCxn id="13" idx="3"/>
          </p:cNvCxnSpPr>
          <p:nvPr/>
        </p:nvCxnSpPr>
        <p:spPr bwMode="auto">
          <a:xfrm flipH="1">
            <a:off x="6908919" y="5410200"/>
            <a:ext cx="990503" cy="2209800"/>
          </a:xfrm>
          <a:prstGeom prst="line">
            <a:avLst/>
          </a:prstGeom>
          <a:blipFill dpi="0" rotWithShape="0">
            <a:blip r:embed="rId3"/>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8" name="Straight Connector 97"/>
          <p:cNvCxnSpPr>
            <a:stCxn id="10" idx="1"/>
            <a:endCxn id="13" idx="3"/>
          </p:cNvCxnSpPr>
          <p:nvPr/>
        </p:nvCxnSpPr>
        <p:spPr bwMode="auto">
          <a:xfrm flipH="1">
            <a:off x="6908919" y="5410200"/>
            <a:ext cx="990503" cy="2209800"/>
          </a:xfrm>
          <a:prstGeom prst="line">
            <a:avLst/>
          </a:prstGeom>
          <a:blipFill dpi="0" rotWithShape="0">
            <a:blip r:embed="rId3"/>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13927777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AutoShape 1"/>
          <p:cNvSpPr>
            <a:spLocks/>
          </p:cNvSpPr>
          <p:nvPr/>
        </p:nvSpPr>
        <p:spPr bwMode="auto">
          <a:xfrm>
            <a:off x="280166" y="1981200"/>
            <a:ext cx="1600044" cy="1524000"/>
          </a:xfrm>
          <a:prstGeom prst="roundRect">
            <a:avLst>
              <a:gd name="adj" fmla="val 15000"/>
            </a:avLst>
          </a:prstGeom>
          <a:solidFill>
            <a:srgbClr val="F79646"/>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lIns="0" tIns="0" rIns="0" bIns="0" anchor="ctr" anchorCtr="1">
            <a:normAutofit/>
          </a:bodyPr>
          <a:lstStyle/>
          <a:p>
            <a:pPr algn="ctr"/>
            <a:r>
              <a:rPr lang="en-US" sz="1800" dirty="0" smtClean="0"/>
              <a:t>Application</a:t>
            </a:r>
          </a:p>
          <a:p>
            <a:pPr algn="ctr"/>
            <a:r>
              <a:rPr lang="en-US" sz="1800" dirty="0" smtClean="0"/>
              <a:t>Database</a:t>
            </a:r>
            <a:endParaRPr lang="en-US" sz="1800" dirty="0"/>
          </a:p>
        </p:txBody>
      </p:sp>
      <p:sp>
        <p:nvSpPr>
          <p:cNvPr id="8" name="AutoShape 1"/>
          <p:cNvSpPr>
            <a:spLocks/>
          </p:cNvSpPr>
          <p:nvPr/>
        </p:nvSpPr>
        <p:spPr bwMode="auto">
          <a:xfrm>
            <a:off x="280166" y="3886200"/>
            <a:ext cx="1600044" cy="1524000"/>
          </a:xfrm>
          <a:prstGeom prst="roundRect">
            <a:avLst>
              <a:gd name="adj" fmla="val 15000"/>
            </a:avLst>
          </a:prstGeom>
          <a:solidFill>
            <a:srgbClr val="F79646"/>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lIns="0" tIns="0" rIns="0" bIns="0" anchor="ctr" anchorCtr="1">
            <a:normAutofit/>
          </a:bodyPr>
          <a:lstStyle/>
          <a:p>
            <a:pPr algn="ctr"/>
            <a:r>
              <a:rPr lang="en-US" sz="1800" dirty="0" smtClean="0"/>
              <a:t>Application Database</a:t>
            </a:r>
            <a:endParaRPr lang="en-US" sz="1800" dirty="0"/>
          </a:p>
        </p:txBody>
      </p:sp>
      <p:sp>
        <p:nvSpPr>
          <p:cNvPr id="4" name="AutoShape 1"/>
          <p:cNvSpPr>
            <a:spLocks/>
          </p:cNvSpPr>
          <p:nvPr/>
        </p:nvSpPr>
        <p:spPr bwMode="auto">
          <a:xfrm>
            <a:off x="6299378" y="1828800"/>
            <a:ext cx="1600044" cy="1524000"/>
          </a:xfrm>
          <a:prstGeom prst="roundRect">
            <a:avLst>
              <a:gd name="adj" fmla="val 15000"/>
            </a:avLst>
          </a:prstGeom>
          <a:solidFill>
            <a:srgbClr val="F79646"/>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lIns="0" tIns="0" rIns="0" bIns="0" anchor="ctr" anchorCtr="1">
            <a:normAutofit/>
          </a:bodyPr>
          <a:lstStyle/>
          <a:p>
            <a:pPr algn="ctr"/>
            <a:r>
              <a:rPr lang="en-US" sz="1800" dirty="0" smtClean="0"/>
              <a:t>Application Server</a:t>
            </a:r>
            <a:endParaRPr lang="en-US" sz="1800" dirty="0"/>
          </a:p>
        </p:txBody>
      </p:sp>
      <p:sp>
        <p:nvSpPr>
          <p:cNvPr id="5" name="AutoShape 1"/>
          <p:cNvSpPr>
            <a:spLocks/>
          </p:cNvSpPr>
          <p:nvPr/>
        </p:nvSpPr>
        <p:spPr bwMode="auto">
          <a:xfrm>
            <a:off x="6299378" y="152400"/>
            <a:ext cx="1600044" cy="1524000"/>
          </a:xfrm>
          <a:prstGeom prst="roundRect">
            <a:avLst>
              <a:gd name="adj" fmla="val 15000"/>
            </a:avLst>
          </a:prstGeom>
          <a:solidFill>
            <a:srgbClr val="F79646"/>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lIns="0" tIns="0" rIns="0" bIns="0" anchor="ctr" anchorCtr="1">
            <a:normAutofit/>
          </a:bodyPr>
          <a:lstStyle/>
          <a:p>
            <a:pPr algn="ctr"/>
            <a:r>
              <a:rPr lang="en-US" sz="1800" dirty="0" smtClean="0"/>
              <a:t>Application</a:t>
            </a:r>
          </a:p>
          <a:p>
            <a:pPr algn="ctr"/>
            <a:r>
              <a:rPr lang="en-US" sz="1800" dirty="0" smtClean="0"/>
              <a:t>Server</a:t>
            </a:r>
            <a:endParaRPr lang="en-US" sz="1800" dirty="0"/>
          </a:p>
        </p:txBody>
      </p:sp>
      <p:sp>
        <p:nvSpPr>
          <p:cNvPr id="6" name="AutoShape 1"/>
          <p:cNvSpPr>
            <a:spLocks/>
          </p:cNvSpPr>
          <p:nvPr/>
        </p:nvSpPr>
        <p:spPr bwMode="auto">
          <a:xfrm>
            <a:off x="6299378" y="3505200"/>
            <a:ext cx="1600044" cy="1524000"/>
          </a:xfrm>
          <a:prstGeom prst="roundRect">
            <a:avLst>
              <a:gd name="adj" fmla="val 15000"/>
            </a:avLst>
          </a:prstGeom>
          <a:solidFill>
            <a:srgbClr val="F79646"/>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lIns="0" tIns="0" rIns="0" bIns="0" anchor="ctr" anchorCtr="1">
            <a:normAutofit/>
          </a:bodyPr>
          <a:lstStyle/>
          <a:p>
            <a:pPr algn="ctr"/>
            <a:r>
              <a:rPr lang="en-US" sz="1800" dirty="0" smtClean="0"/>
              <a:t>Application</a:t>
            </a:r>
          </a:p>
          <a:p>
            <a:pPr algn="ctr"/>
            <a:r>
              <a:rPr lang="en-US" sz="1800" dirty="0" smtClean="0"/>
              <a:t>Server</a:t>
            </a:r>
            <a:endParaRPr lang="en-US" sz="1800" dirty="0"/>
          </a:p>
        </p:txBody>
      </p:sp>
      <p:sp>
        <p:nvSpPr>
          <p:cNvPr id="2" name="Minus 1"/>
          <p:cNvSpPr/>
          <p:nvPr/>
        </p:nvSpPr>
        <p:spPr bwMode="auto">
          <a:xfrm rot="5400000">
            <a:off x="5727495" y="3314778"/>
            <a:ext cx="8991600" cy="1600044"/>
          </a:xfrm>
          <a:prstGeom prst="mathMinus">
            <a:avLst/>
          </a:prstGeom>
          <a:solidFill>
            <a:srgbClr val="090635"/>
          </a:solidFill>
          <a:ln>
            <a:headEnd type="none" w="med" len="med"/>
            <a:tailEnd type="none" w="med" len="med"/>
          </a:ln>
          <a:extLst/>
        </p:spPr>
        <p:style>
          <a:lnRef idx="0">
            <a:schemeClr val="accent2"/>
          </a:lnRef>
          <a:fillRef idx="3">
            <a:schemeClr val="accent2"/>
          </a:fillRef>
          <a:effectRef idx="3">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9" name="AutoShape 1"/>
          <p:cNvSpPr>
            <a:spLocks/>
          </p:cNvSpPr>
          <p:nvPr/>
        </p:nvSpPr>
        <p:spPr bwMode="auto">
          <a:xfrm>
            <a:off x="10642354" y="1524000"/>
            <a:ext cx="1600044" cy="1524000"/>
          </a:xfrm>
          <a:prstGeom prst="roundRect">
            <a:avLst>
              <a:gd name="adj" fmla="val 15000"/>
            </a:avLst>
          </a:prstGeom>
          <a:solidFill>
            <a:srgbClr val="F79646"/>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lIns="0" tIns="0" rIns="0" bIns="0" anchor="ctr" anchorCtr="1">
            <a:normAutofit/>
          </a:bodyPr>
          <a:lstStyle/>
          <a:p>
            <a:pPr algn="ctr"/>
            <a:r>
              <a:rPr lang="en-US" sz="1800" dirty="0" smtClean="0"/>
              <a:t>Load Balancer</a:t>
            </a:r>
            <a:endParaRPr lang="en-US" sz="1800" dirty="0"/>
          </a:p>
        </p:txBody>
      </p:sp>
      <p:sp>
        <p:nvSpPr>
          <p:cNvPr id="10" name="AutoShape 1"/>
          <p:cNvSpPr>
            <a:spLocks/>
          </p:cNvSpPr>
          <p:nvPr/>
        </p:nvSpPr>
        <p:spPr bwMode="auto">
          <a:xfrm>
            <a:off x="10642354" y="4876800"/>
            <a:ext cx="1600044" cy="1524000"/>
          </a:xfrm>
          <a:prstGeom prst="roundRect">
            <a:avLst>
              <a:gd name="adj" fmla="val 15000"/>
            </a:avLst>
          </a:prstGeom>
          <a:solidFill>
            <a:srgbClr val="F79646"/>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lIns="0" tIns="0" rIns="0" bIns="0" anchor="ctr" anchorCtr="1">
            <a:normAutofit/>
          </a:bodyPr>
          <a:lstStyle/>
          <a:p>
            <a:pPr algn="ctr"/>
            <a:r>
              <a:rPr lang="en-US" sz="1800" dirty="0" smtClean="0"/>
              <a:t>Load Balancer</a:t>
            </a:r>
            <a:endParaRPr lang="en-US" sz="1800" dirty="0"/>
          </a:p>
        </p:txBody>
      </p:sp>
      <p:sp>
        <p:nvSpPr>
          <p:cNvPr id="11" name="AutoShape 1"/>
          <p:cNvSpPr>
            <a:spLocks/>
          </p:cNvSpPr>
          <p:nvPr/>
        </p:nvSpPr>
        <p:spPr bwMode="auto">
          <a:xfrm>
            <a:off x="6299378" y="5181600"/>
            <a:ext cx="1600044" cy="1524000"/>
          </a:xfrm>
          <a:prstGeom prst="roundRect">
            <a:avLst>
              <a:gd name="adj" fmla="val 15000"/>
            </a:avLst>
          </a:prstGeom>
          <a:solidFill>
            <a:srgbClr val="F79646"/>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lIns="0" tIns="0" rIns="0" bIns="0" anchor="ctr" anchorCtr="1">
            <a:normAutofit/>
          </a:bodyPr>
          <a:lstStyle/>
          <a:p>
            <a:pPr algn="ctr"/>
            <a:r>
              <a:rPr lang="en-US" sz="1800" dirty="0" smtClean="0"/>
              <a:t>Application</a:t>
            </a:r>
          </a:p>
          <a:p>
            <a:pPr algn="ctr"/>
            <a:r>
              <a:rPr lang="en-US" sz="1800" dirty="0" smtClean="0"/>
              <a:t>Server</a:t>
            </a:r>
            <a:endParaRPr lang="en-US" sz="1800" dirty="0"/>
          </a:p>
        </p:txBody>
      </p:sp>
      <p:sp>
        <p:nvSpPr>
          <p:cNvPr id="12" name="AutoShape 1"/>
          <p:cNvSpPr>
            <a:spLocks/>
          </p:cNvSpPr>
          <p:nvPr/>
        </p:nvSpPr>
        <p:spPr bwMode="auto">
          <a:xfrm>
            <a:off x="10642354" y="3200400"/>
            <a:ext cx="1600044" cy="1524000"/>
          </a:xfrm>
          <a:prstGeom prst="roundRect">
            <a:avLst>
              <a:gd name="adj" fmla="val 15000"/>
            </a:avLst>
          </a:prstGeom>
          <a:solidFill>
            <a:srgbClr val="F79646"/>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lIns="0" tIns="0" rIns="0" bIns="0" anchor="ctr" anchorCtr="1">
            <a:normAutofit/>
          </a:bodyPr>
          <a:lstStyle/>
          <a:p>
            <a:pPr algn="ctr"/>
            <a:r>
              <a:rPr lang="en-US" sz="1800" dirty="0" smtClean="0"/>
              <a:t>Load Balancer</a:t>
            </a:r>
            <a:endParaRPr lang="en-US" sz="1800" dirty="0"/>
          </a:p>
        </p:txBody>
      </p:sp>
      <p:sp>
        <p:nvSpPr>
          <p:cNvPr id="13" name="AutoShape 1"/>
          <p:cNvSpPr>
            <a:spLocks/>
          </p:cNvSpPr>
          <p:nvPr/>
        </p:nvSpPr>
        <p:spPr bwMode="auto">
          <a:xfrm>
            <a:off x="6299378" y="6858000"/>
            <a:ext cx="1600044" cy="1524000"/>
          </a:xfrm>
          <a:prstGeom prst="roundRect">
            <a:avLst>
              <a:gd name="adj" fmla="val 15000"/>
            </a:avLst>
          </a:prstGeom>
          <a:solidFill>
            <a:srgbClr val="F79646"/>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lIns="0" tIns="0" rIns="0" bIns="0" anchor="ctr" anchorCtr="1">
            <a:normAutofit/>
          </a:bodyPr>
          <a:lstStyle/>
          <a:p>
            <a:pPr algn="ctr"/>
            <a:r>
              <a:rPr lang="en-US" sz="1800" dirty="0" smtClean="0"/>
              <a:t>Application</a:t>
            </a:r>
          </a:p>
          <a:p>
            <a:pPr algn="ctr"/>
            <a:r>
              <a:rPr lang="en-US" sz="1800" dirty="0" smtClean="0"/>
              <a:t>Server</a:t>
            </a:r>
            <a:endParaRPr lang="en-US" sz="1800" dirty="0"/>
          </a:p>
        </p:txBody>
      </p:sp>
      <p:sp>
        <p:nvSpPr>
          <p:cNvPr id="14" name="AutoShape 1"/>
          <p:cNvSpPr>
            <a:spLocks/>
          </p:cNvSpPr>
          <p:nvPr/>
        </p:nvSpPr>
        <p:spPr bwMode="auto">
          <a:xfrm>
            <a:off x="4394565" y="152400"/>
            <a:ext cx="1600044" cy="1524000"/>
          </a:xfrm>
          <a:prstGeom prst="roundRect">
            <a:avLst>
              <a:gd name="adj" fmla="val 15000"/>
            </a:avLst>
          </a:prstGeom>
          <a:solidFill>
            <a:srgbClr val="F79646"/>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lIns="0" tIns="0" rIns="0" bIns="0" anchor="ctr" anchorCtr="1">
            <a:normAutofit/>
          </a:bodyPr>
          <a:lstStyle/>
          <a:p>
            <a:pPr algn="ctr"/>
            <a:r>
              <a:rPr lang="en-US" sz="1800" dirty="0" smtClean="0"/>
              <a:t>Application</a:t>
            </a:r>
          </a:p>
          <a:p>
            <a:pPr algn="ctr"/>
            <a:r>
              <a:rPr lang="en-US" sz="1800" dirty="0" smtClean="0"/>
              <a:t>Database</a:t>
            </a:r>
          </a:p>
          <a:p>
            <a:pPr algn="ctr"/>
            <a:r>
              <a:rPr lang="en-US" sz="1800" dirty="0" smtClean="0"/>
              <a:t>Cache</a:t>
            </a:r>
            <a:endParaRPr lang="en-US" sz="1800" dirty="0"/>
          </a:p>
        </p:txBody>
      </p:sp>
      <p:sp>
        <p:nvSpPr>
          <p:cNvPr id="15" name="AutoShape 1"/>
          <p:cNvSpPr>
            <a:spLocks/>
          </p:cNvSpPr>
          <p:nvPr/>
        </p:nvSpPr>
        <p:spPr bwMode="auto">
          <a:xfrm>
            <a:off x="4394565" y="1828800"/>
            <a:ext cx="1600044" cy="1524000"/>
          </a:xfrm>
          <a:prstGeom prst="roundRect">
            <a:avLst>
              <a:gd name="adj" fmla="val 15000"/>
            </a:avLst>
          </a:prstGeom>
          <a:solidFill>
            <a:srgbClr val="F79646"/>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lIns="0" tIns="0" rIns="0" bIns="0" anchor="ctr" anchorCtr="1">
            <a:normAutofit/>
          </a:bodyPr>
          <a:lstStyle/>
          <a:p>
            <a:pPr algn="ctr"/>
            <a:r>
              <a:rPr lang="en-US" sz="1800" dirty="0" smtClean="0"/>
              <a:t>Application</a:t>
            </a:r>
          </a:p>
          <a:p>
            <a:pPr algn="ctr"/>
            <a:r>
              <a:rPr lang="en-US" sz="1800" dirty="0" smtClean="0"/>
              <a:t>Database</a:t>
            </a:r>
          </a:p>
          <a:p>
            <a:pPr algn="ctr"/>
            <a:r>
              <a:rPr lang="en-US" sz="1800" dirty="0" smtClean="0"/>
              <a:t>Cache</a:t>
            </a:r>
            <a:endParaRPr lang="en-US" sz="1800" dirty="0"/>
          </a:p>
        </p:txBody>
      </p:sp>
      <p:sp>
        <p:nvSpPr>
          <p:cNvPr id="16" name="AutoShape 1"/>
          <p:cNvSpPr>
            <a:spLocks/>
          </p:cNvSpPr>
          <p:nvPr/>
        </p:nvSpPr>
        <p:spPr bwMode="auto">
          <a:xfrm>
            <a:off x="8128000" y="838200"/>
            <a:ext cx="1600044" cy="1524000"/>
          </a:xfrm>
          <a:prstGeom prst="roundRect">
            <a:avLst>
              <a:gd name="adj" fmla="val 15000"/>
            </a:avLst>
          </a:prstGeom>
          <a:solidFill>
            <a:srgbClr val="F79646"/>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lIns="0" tIns="0" rIns="0" bIns="0" anchor="ctr" anchorCtr="1">
            <a:normAutofit/>
          </a:bodyPr>
          <a:lstStyle/>
          <a:p>
            <a:pPr algn="ctr"/>
            <a:r>
              <a:rPr lang="en-US" sz="1800" dirty="0" smtClean="0"/>
              <a:t>Application Cache</a:t>
            </a:r>
            <a:endParaRPr lang="en-US" sz="1800" dirty="0"/>
          </a:p>
        </p:txBody>
      </p:sp>
      <p:sp>
        <p:nvSpPr>
          <p:cNvPr id="17" name="AutoShape 1"/>
          <p:cNvSpPr>
            <a:spLocks/>
          </p:cNvSpPr>
          <p:nvPr/>
        </p:nvSpPr>
        <p:spPr bwMode="auto">
          <a:xfrm>
            <a:off x="8128000" y="2514600"/>
            <a:ext cx="1600044" cy="1524000"/>
          </a:xfrm>
          <a:prstGeom prst="roundRect">
            <a:avLst>
              <a:gd name="adj" fmla="val 15000"/>
            </a:avLst>
          </a:prstGeom>
          <a:solidFill>
            <a:srgbClr val="F79646"/>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lIns="0" tIns="0" rIns="0" bIns="0" anchor="ctr" anchorCtr="1">
            <a:normAutofit/>
          </a:bodyPr>
          <a:lstStyle/>
          <a:p>
            <a:pPr algn="ctr"/>
            <a:r>
              <a:rPr lang="en-US" sz="1800" dirty="0" smtClean="0"/>
              <a:t>Application</a:t>
            </a:r>
          </a:p>
          <a:p>
            <a:pPr algn="ctr"/>
            <a:r>
              <a:rPr lang="en-US" sz="1800" dirty="0" smtClean="0"/>
              <a:t>Cache</a:t>
            </a:r>
            <a:endParaRPr lang="en-US" sz="1800" dirty="0"/>
          </a:p>
        </p:txBody>
      </p:sp>
      <p:sp>
        <p:nvSpPr>
          <p:cNvPr id="18" name="AutoShape 1"/>
          <p:cNvSpPr>
            <a:spLocks/>
          </p:cNvSpPr>
          <p:nvPr/>
        </p:nvSpPr>
        <p:spPr bwMode="auto">
          <a:xfrm>
            <a:off x="8128000" y="4191000"/>
            <a:ext cx="1600044" cy="1524000"/>
          </a:xfrm>
          <a:prstGeom prst="roundRect">
            <a:avLst>
              <a:gd name="adj" fmla="val 15000"/>
            </a:avLst>
          </a:prstGeom>
          <a:solidFill>
            <a:srgbClr val="F79646"/>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lIns="0" tIns="0" rIns="0" bIns="0" anchor="ctr" anchorCtr="1">
            <a:normAutofit/>
          </a:bodyPr>
          <a:lstStyle/>
          <a:p>
            <a:pPr algn="ctr"/>
            <a:r>
              <a:rPr lang="en-US" sz="1800" dirty="0" smtClean="0"/>
              <a:t>Application</a:t>
            </a:r>
          </a:p>
          <a:p>
            <a:pPr algn="ctr"/>
            <a:r>
              <a:rPr lang="en-US" sz="1800" dirty="0" smtClean="0"/>
              <a:t>Cache</a:t>
            </a:r>
            <a:endParaRPr lang="en-US" sz="1800" dirty="0"/>
          </a:p>
        </p:txBody>
      </p:sp>
      <p:sp>
        <p:nvSpPr>
          <p:cNvPr id="19" name="AutoShape 1"/>
          <p:cNvSpPr>
            <a:spLocks/>
          </p:cNvSpPr>
          <p:nvPr/>
        </p:nvSpPr>
        <p:spPr bwMode="auto">
          <a:xfrm>
            <a:off x="8128000" y="5867400"/>
            <a:ext cx="1600044" cy="1524000"/>
          </a:xfrm>
          <a:prstGeom prst="roundRect">
            <a:avLst>
              <a:gd name="adj" fmla="val 15000"/>
            </a:avLst>
          </a:prstGeom>
          <a:solidFill>
            <a:srgbClr val="F79646"/>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lIns="0" tIns="0" rIns="0" bIns="0" anchor="ctr" anchorCtr="1">
            <a:normAutofit/>
          </a:bodyPr>
          <a:lstStyle/>
          <a:p>
            <a:pPr algn="ctr"/>
            <a:r>
              <a:rPr lang="en-US" sz="1800" dirty="0" smtClean="0"/>
              <a:t>Application</a:t>
            </a:r>
          </a:p>
          <a:p>
            <a:pPr algn="ctr"/>
            <a:r>
              <a:rPr lang="en-US" sz="1800" dirty="0" smtClean="0"/>
              <a:t>Cache</a:t>
            </a:r>
            <a:endParaRPr lang="en-US" sz="1800" dirty="0"/>
          </a:p>
        </p:txBody>
      </p:sp>
      <p:sp>
        <p:nvSpPr>
          <p:cNvPr id="20" name="AutoShape 1"/>
          <p:cNvSpPr>
            <a:spLocks/>
          </p:cNvSpPr>
          <p:nvPr/>
        </p:nvSpPr>
        <p:spPr bwMode="auto">
          <a:xfrm>
            <a:off x="4394565" y="5181600"/>
            <a:ext cx="1600044" cy="1524000"/>
          </a:xfrm>
          <a:prstGeom prst="roundRect">
            <a:avLst>
              <a:gd name="adj" fmla="val 15000"/>
            </a:avLst>
          </a:prstGeom>
          <a:solidFill>
            <a:srgbClr val="F79646"/>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lIns="0" tIns="0" rIns="0" bIns="0" anchor="ctr" anchorCtr="1">
            <a:normAutofit/>
          </a:bodyPr>
          <a:lstStyle/>
          <a:p>
            <a:pPr algn="ctr"/>
            <a:r>
              <a:rPr lang="en-US" sz="1800" dirty="0" smtClean="0"/>
              <a:t>Application</a:t>
            </a:r>
          </a:p>
          <a:p>
            <a:pPr algn="ctr"/>
            <a:r>
              <a:rPr lang="en-US" sz="1800" dirty="0" smtClean="0"/>
              <a:t>Database</a:t>
            </a:r>
          </a:p>
          <a:p>
            <a:pPr algn="ctr"/>
            <a:r>
              <a:rPr lang="en-US" sz="1800" dirty="0" smtClean="0"/>
              <a:t>Cache</a:t>
            </a:r>
            <a:endParaRPr lang="en-US" sz="1800" dirty="0"/>
          </a:p>
        </p:txBody>
      </p:sp>
      <p:sp>
        <p:nvSpPr>
          <p:cNvPr id="21" name="AutoShape 1"/>
          <p:cNvSpPr>
            <a:spLocks/>
          </p:cNvSpPr>
          <p:nvPr/>
        </p:nvSpPr>
        <p:spPr bwMode="auto">
          <a:xfrm>
            <a:off x="4394565" y="6934200"/>
            <a:ext cx="1600044" cy="1524000"/>
          </a:xfrm>
          <a:prstGeom prst="roundRect">
            <a:avLst>
              <a:gd name="adj" fmla="val 15000"/>
            </a:avLst>
          </a:prstGeom>
          <a:solidFill>
            <a:srgbClr val="F79646"/>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lIns="0" tIns="0" rIns="0" bIns="0" anchor="ctr" anchorCtr="1">
            <a:normAutofit/>
          </a:bodyPr>
          <a:lstStyle/>
          <a:p>
            <a:pPr algn="ctr"/>
            <a:r>
              <a:rPr lang="en-US" sz="1800" dirty="0" smtClean="0"/>
              <a:t>Application</a:t>
            </a:r>
          </a:p>
          <a:p>
            <a:pPr algn="ctr"/>
            <a:r>
              <a:rPr lang="en-US" sz="1800" dirty="0" smtClean="0"/>
              <a:t>Database</a:t>
            </a:r>
          </a:p>
          <a:p>
            <a:pPr algn="ctr"/>
            <a:r>
              <a:rPr lang="en-US" sz="1800" dirty="0" smtClean="0"/>
              <a:t>Cache</a:t>
            </a:r>
            <a:endParaRPr lang="en-US" sz="1800" dirty="0"/>
          </a:p>
        </p:txBody>
      </p:sp>
      <p:sp>
        <p:nvSpPr>
          <p:cNvPr id="22" name="AutoShape 1"/>
          <p:cNvSpPr>
            <a:spLocks/>
          </p:cNvSpPr>
          <p:nvPr/>
        </p:nvSpPr>
        <p:spPr bwMode="auto">
          <a:xfrm>
            <a:off x="2489751" y="1066800"/>
            <a:ext cx="1600044" cy="1524000"/>
          </a:xfrm>
          <a:prstGeom prst="roundRect">
            <a:avLst>
              <a:gd name="adj" fmla="val 15000"/>
            </a:avLst>
          </a:prstGeom>
          <a:solidFill>
            <a:srgbClr val="F79646"/>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lIns="0" tIns="0" rIns="0" bIns="0" anchor="ctr" anchorCtr="1">
            <a:normAutofit/>
          </a:bodyPr>
          <a:lstStyle/>
          <a:p>
            <a:pPr algn="ctr"/>
            <a:r>
              <a:rPr lang="en-US" sz="1800" dirty="0" smtClean="0"/>
              <a:t>Database Slave</a:t>
            </a:r>
            <a:endParaRPr lang="en-US" sz="1800" dirty="0"/>
          </a:p>
        </p:txBody>
      </p:sp>
      <p:sp>
        <p:nvSpPr>
          <p:cNvPr id="23" name="AutoShape 1"/>
          <p:cNvSpPr>
            <a:spLocks/>
          </p:cNvSpPr>
          <p:nvPr/>
        </p:nvSpPr>
        <p:spPr bwMode="auto">
          <a:xfrm>
            <a:off x="2489751" y="2743200"/>
            <a:ext cx="1600044" cy="1524000"/>
          </a:xfrm>
          <a:prstGeom prst="roundRect">
            <a:avLst>
              <a:gd name="adj" fmla="val 15000"/>
            </a:avLst>
          </a:prstGeom>
          <a:solidFill>
            <a:srgbClr val="F79646"/>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lIns="0" tIns="0" rIns="0" bIns="0" anchor="ctr" anchorCtr="1">
            <a:normAutofit/>
          </a:bodyPr>
          <a:lstStyle/>
          <a:p>
            <a:pPr algn="ctr"/>
            <a:r>
              <a:rPr lang="en-US" sz="1800" dirty="0" smtClean="0"/>
              <a:t>Database Slave</a:t>
            </a:r>
            <a:endParaRPr lang="en-US" sz="1800" dirty="0"/>
          </a:p>
        </p:txBody>
      </p:sp>
      <p:sp>
        <p:nvSpPr>
          <p:cNvPr id="24" name="AutoShape 1"/>
          <p:cNvSpPr>
            <a:spLocks/>
          </p:cNvSpPr>
          <p:nvPr/>
        </p:nvSpPr>
        <p:spPr bwMode="auto">
          <a:xfrm>
            <a:off x="2489751" y="4419600"/>
            <a:ext cx="1600044" cy="1524000"/>
          </a:xfrm>
          <a:prstGeom prst="roundRect">
            <a:avLst>
              <a:gd name="adj" fmla="val 15000"/>
            </a:avLst>
          </a:prstGeom>
          <a:solidFill>
            <a:srgbClr val="F79646"/>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lIns="0" tIns="0" rIns="0" bIns="0" anchor="ctr" anchorCtr="1">
            <a:normAutofit/>
          </a:bodyPr>
          <a:lstStyle/>
          <a:p>
            <a:pPr algn="ctr"/>
            <a:r>
              <a:rPr lang="en-US" sz="1800" dirty="0" smtClean="0"/>
              <a:t>Database Slave</a:t>
            </a:r>
            <a:endParaRPr lang="en-US" sz="1800" dirty="0"/>
          </a:p>
        </p:txBody>
      </p:sp>
      <p:sp>
        <p:nvSpPr>
          <p:cNvPr id="25" name="AutoShape 1"/>
          <p:cNvSpPr>
            <a:spLocks/>
          </p:cNvSpPr>
          <p:nvPr/>
        </p:nvSpPr>
        <p:spPr bwMode="auto">
          <a:xfrm>
            <a:off x="2489751" y="6096000"/>
            <a:ext cx="1600044" cy="1524000"/>
          </a:xfrm>
          <a:prstGeom prst="roundRect">
            <a:avLst>
              <a:gd name="adj" fmla="val 15000"/>
            </a:avLst>
          </a:prstGeom>
          <a:solidFill>
            <a:srgbClr val="F79646"/>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lIns="0" tIns="0" rIns="0" bIns="0" anchor="ctr" anchorCtr="1">
            <a:normAutofit/>
          </a:bodyPr>
          <a:lstStyle/>
          <a:p>
            <a:pPr algn="ctr"/>
            <a:r>
              <a:rPr lang="en-US" sz="1800" dirty="0" smtClean="0"/>
              <a:t>Database Slave</a:t>
            </a:r>
            <a:endParaRPr lang="en-US" sz="1800" dirty="0"/>
          </a:p>
        </p:txBody>
      </p:sp>
    </p:spTree>
    <p:extLst>
      <p:ext uri="{BB962C8B-B14F-4D97-AF65-F5344CB8AC3E}">
        <p14:creationId xmlns:p14="http://schemas.microsoft.com/office/powerpoint/2010/main" val="1616882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3186147" y="1224867"/>
            <a:ext cx="10455679" cy="5273838"/>
            <a:chOff x="2161986" y="1081472"/>
            <a:chExt cx="10455679" cy="5273838"/>
          </a:xfrm>
        </p:grpSpPr>
        <p:pic>
          <p:nvPicPr>
            <p:cNvPr id="2" name="Picture 1"/>
            <p:cNvPicPr>
              <a:picLocks noChangeAspect="1"/>
            </p:cNvPicPr>
            <p:nvPr/>
          </p:nvPicPr>
          <p:blipFill>
            <a:blip r:embed="rId3"/>
            <a:stretch>
              <a:fillRect/>
            </a:stretch>
          </p:blipFill>
          <p:spPr>
            <a:xfrm>
              <a:off x="2161986" y="1081472"/>
              <a:ext cx="4394200" cy="4318000"/>
            </a:xfrm>
            <a:prstGeom prst="rect">
              <a:avLst/>
            </a:prstGeom>
          </p:spPr>
        </p:pic>
        <p:sp>
          <p:nvSpPr>
            <p:cNvPr id="3" name="Rectangle 2"/>
            <p:cNvSpPr/>
            <p:nvPr/>
          </p:nvSpPr>
          <p:spPr>
            <a:xfrm rot="1108572">
              <a:off x="4711140" y="4785650"/>
              <a:ext cx="7906525" cy="1569660"/>
            </a:xfrm>
            <a:prstGeom prst="rect">
              <a:avLst/>
            </a:prstGeom>
            <a:noFill/>
          </p:spPr>
          <p:txBody>
            <a:bodyPr wrap="square" lIns="91440" tIns="45720" rIns="91440" bIns="45720">
              <a:spAutoFit/>
              <a:scene3d>
                <a:camera prst="orthographicFront"/>
                <a:lightRig rig="brightRoom" dir="t"/>
              </a:scene3d>
              <a:sp3d contourW="6350" prstMaterial="plastic">
                <a:bevelT w="20320" h="20320" prst="angle"/>
                <a:contourClr>
                  <a:schemeClr val="accent1">
                    <a:tint val="100000"/>
                    <a:shade val="100000"/>
                    <a:hueMod val="100000"/>
                    <a:satMod val="100000"/>
                  </a:schemeClr>
                </a:contourClr>
              </a:sp3d>
            </a:bodyPr>
            <a:lstStyle/>
            <a:p>
              <a:pPr algn="ctr"/>
              <a:r>
                <a:rPr lang="en-US" sz="9600" b="1" cap="all" dirty="0" smtClean="0">
                  <a:ln/>
                  <a:solidFill>
                    <a:schemeClr val="accent1"/>
                  </a:solidFill>
                  <a:effectLst>
                    <a:outerShdw blurRad="19685" dist="12700" dir="5400000" algn="tl" rotWithShape="0">
                      <a:schemeClr val="accent1">
                        <a:satMod val="130000"/>
                        <a:alpha val="60000"/>
                      </a:schemeClr>
                    </a:outerShdw>
                    <a:reflection blurRad="10000" stA="55000" endPos="48000" dist="500" dir="5400000" sy="-100000" algn="bl" rotWithShape="0"/>
                  </a:effectLst>
                </a:rPr>
                <a:t>SPEAK</a:t>
              </a:r>
              <a:endParaRPr lang="en-US" sz="9600" b="1" cap="all" dirty="0">
                <a:ln/>
                <a:solidFill>
                  <a:schemeClr val="accent1"/>
                </a:solidFill>
                <a:effectLst>
                  <a:outerShdw blurRad="19685" dist="12700" dir="5400000" algn="tl" rotWithShape="0">
                    <a:schemeClr val="accent1">
                      <a:satMod val="130000"/>
                      <a:alpha val="60000"/>
                    </a:schemeClr>
                  </a:outerShdw>
                  <a:reflection blurRad="10000" stA="55000" endPos="48000" dist="500" dir="5400000" sy="-100000" algn="bl" rotWithShape="0"/>
                </a:effectLst>
              </a:endParaRPr>
            </a:p>
          </p:txBody>
        </p:sp>
      </p:grpSp>
    </p:spTree>
    <p:extLst>
      <p:ext uri="{BB962C8B-B14F-4D97-AF65-F5344CB8AC3E}">
        <p14:creationId xmlns:p14="http://schemas.microsoft.com/office/powerpoint/2010/main" val="521936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 calcmode="lin" valueType="num">
                                      <p:cBhvr>
                                        <p:cTn id="9" dur="500" fill="hold"/>
                                        <p:tgtEl>
                                          <p:spTgt spid="5"/>
                                        </p:tgtEl>
                                        <p:attrNameLst>
                                          <p:attrName>style.rotation</p:attrName>
                                        </p:attrNameLst>
                                      </p:cBhvr>
                                      <p:tavLst>
                                        <p:tav tm="0">
                                          <p:val>
                                            <p:fltVal val="360"/>
                                          </p:val>
                                        </p:tav>
                                        <p:tav tm="100000">
                                          <p:val>
                                            <p:fltVal val="0"/>
                                          </p:val>
                                        </p:tav>
                                      </p:tavLst>
                                    </p:anim>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Cloud 37"/>
          <p:cNvSpPr/>
          <p:nvPr/>
        </p:nvSpPr>
        <p:spPr bwMode="auto">
          <a:xfrm>
            <a:off x="696423" y="983280"/>
            <a:ext cx="5981102" cy="3851184"/>
          </a:xfrm>
          <a:prstGeom prst="cloud">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6" name="Freeform 5"/>
          <p:cNvSpPr/>
          <p:nvPr/>
        </p:nvSpPr>
        <p:spPr>
          <a:xfrm>
            <a:off x="-61449" y="6240086"/>
            <a:ext cx="4983984" cy="1337094"/>
          </a:xfrm>
          <a:custGeom>
            <a:avLst/>
            <a:gdLst>
              <a:gd name="connsiteX0" fmla="*/ 0 w 4057388"/>
              <a:gd name="connsiteY0" fmla="*/ 0 h 1337094"/>
              <a:gd name="connsiteX1" fmla="*/ 4057388 w 4057388"/>
              <a:gd name="connsiteY1" fmla="*/ 0 h 1337094"/>
              <a:gd name="connsiteX2" fmla="*/ 4057388 w 4057388"/>
              <a:gd name="connsiteY2" fmla="*/ 1337094 h 1337094"/>
              <a:gd name="connsiteX3" fmla="*/ 0 w 4057388"/>
              <a:gd name="connsiteY3" fmla="*/ 1337094 h 1337094"/>
              <a:gd name="connsiteX4" fmla="*/ 0 w 4057388"/>
              <a:gd name="connsiteY4" fmla="*/ 0 h 13370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57388" h="1337094">
                <a:moveTo>
                  <a:pt x="0" y="0"/>
                </a:moveTo>
                <a:lnTo>
                  <a:pt x="4057388" y="0"/>
                </a:lnTo>
                <a:lnTo>
                  <a:pt x="4057388" y="1337094"/>
                </a:lnTo>
                <a:lnTo>
                  <a:pt x="0" y="1337094"/>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81268" tIns="81268" rIns="81268" bIns="81268" numCol="1" spcCol="1269" anchor="ctr" anchorCtr="0">
            <a:no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defTabSz="2844392">
              <a:lnSpc>
                <a:spcPct val="90000"/>
              </a:lnSpc>
              <a:spcBef>
                <a:spcPct val="0"/>
              </a:spcBef>
              <a:spcAft>
                <a:spcPct val="35000"/>
              </a:spcAft>
            </a:pPr>
            <a:r>
              <a:rPr lang="en-US" sz="6400" b="1" dirty="0">
                <a:ln w="11430"/>
                <a:solidFill>
                  <a:srgbClr val="2B2B2B"/>
                </a:solidFill>
                <a:effectLst>
                  <a:outerShdw blurRad="50800" dist="39000" dir="5460000" algn="tl">
                    <a:srgbClr val="000000">
                      <a:alpha val="38000"/>
                    </a:srgbClr>
                  </a:outerShdw>
                </a:effectLst>
              </a:rPr>
              <a:t>Resources</a:t>
            </a:r>
          </a:p>
        </p:txBody>
      </p:sp>
      <p:sp>
        <p:nvSpPr>
          <p:cNvPr id="7" name="Oval 6"/>
          <p:cNvSpPr/>
          <p:nvPr/>
        </p:nvSpPr>
        <p:spPr>
          <a:xfrm>
            <a:off x="1254330" y="6165781"/>
            <a:ext cx="339105" cy="322746"/>
          </a:xfrm>
          <a:prstGeom prst="ellipse">
            <a:avLst/>
          </a:prstGeom>
          <a:solidFill>
            <a:srgbClr val="FF8000"/>
          </a:solidFill>
          <a:scene3d>
            <a:camera prst="orthographicFront"/>
            <a:lightRig rig="flat" dir="t"/>
          </a:scene3d>
          <a:sp3d prstMaterial="plastic">
            <a:bevelT w="120900" h="88900"/>
            <a:bevelB w="88900" h="31750" prst="angle"/>
          </a:sp3d>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sp>
      <p:sp>
        <p:nvSpPr>
          <p:cNvPr id="8" name="Oval 7"/>
          <p:cNvSpPr/>
          <p:nvPr/>
        </p:nvSpPr>
        <p:spPr>
          <a:xfrm>
            <a:off x="969776" y="5504758"/>
            <a:ext cx="339105" cy="322746"/>
          </a:xfrm>
          <a:prstGeom prst="ellipse">
            <a:avLst/>
          </a:prstGeom>
          <a:solidFill>
            <a:srgbClr val="1B5E8B"/>
          </a:solidFill>
          <a:scene3d>
            <a:camera prst="orthographicFront"/>
            <a:lightRig rig="flat" dir="t"/>
          </a:scene3d>
          <a:sp3d prstMaterial="plastic">
            <a:bevelT w="120900" h="88900"/>
            <a:bevelB w="88900" h="31750" prst="angle"/>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9" name="Oval 8"/>
          <p:cNvSpPr/>
          <p:nvPr/>
        </p:nvSpPr>
        <p:spPr>
          <a:xfrm>
            <a:off x="288526" y="5834081"/>
            <a:ext cx="532878" cy="507173"/>
          </a:xfrm>
          <a:prstGeom prst="ellipse">
            <a:avLst/>
          </a:prstGeom>
          <a:solidFill>
            <a:schemeClr val="accent4">
              <a:lumMod val="50000"/>
            </a:schemeClr>
          </a:solidFill>
          <a:scene3d>
            <a:camera prst="orthographicFront"/>
            <a:lightRig rig="flat" dir="t"/>
          </a:scene3d>
          <a:sp3d prstMaterial="plastic">
            <a:bevelT w="120900" h="88900"/>
            <a:bevelB w="88900" h="31750" prst="angle"/>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10" name="Oval 9"/>
          <p:cNvSpPr/>
          <p:nvPr/>
        </p:nvSpPr>
        <p:spPr>
          <a:xfrm>
            <a:off x="1752659" y="5437296"/>
            <a:ext cx="339105" cy="322746"/>
          </a:xfrm>
          <a:prstGeom prst="ellipse">
            <a:avLst/>
          </a:prstGeom>
          <a:scene3d>
            <a:camera prst="orthographicFront"/>
            <a:lightRig rig="flat" dir="t"/>
          </a:scene3d>
          <a:sp3d prstMaterial="plastic">
            <a:bevelT w="120900" h="88900"/>
            <a:bevelB w="88900" h="31750" prst="angle"/>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11" name="Oval 10"/>
          <p:cNvSpPr/>
          <p:nvPr/>
        </p:nvSpPr>
        <p:spPr>
          <a:xfrm>
            <a:off x="1364094" y="4983084"/>
            <a:ext cx="339105" cy="322746"/>
          </a:xfrm>
          <a:prstGeom prst="ellipse">
            <a:avLst/>
          </a:prstGeom>
          <a:scene3d>
            <a:camera prst="orthographicFront"/>
            <a:lightRig rig="flat" dir="t"/>
          </a:scene3d>
          <a:sp3d prstMaterial="plastic">
            <a:bevelT w="120900" h="88900"/>
            <a:bevelB w="88900" h="31750" prst="angle"/>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13" name="Oval 12"/>
          <p:cNvSpPr/>
          <p:nvPr/>
        </p:nvSpPr>
        <p:spPr>
          <a:xfrm>
            <a:off x="2944065" y="5592034"/>
            <a:ext cx="532878" cy="507173"/>
          </a:xfrm>
          <a:prstGeom prst="ellipse">
            <a:avLst/>
          </a:prstGeom>
          <a:scene3d>
            <a:camera prst="orthographicFront"/>
            <a:lightRig rig="flat" dir="t"/>
          </a:scene3d>
          <a:sp3d prstMaterial="plastic">
            <a:bevelT w="120900" h="88900"/>
            <a:bevelB w="88900" h="31750" prst="angle"/>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15" name="Oval 14"/>
          <p:cNvSpPr/>
          <p:nvPr/>
        </p:nvSpPr>
        <p:spPr>
          <a:xfrm>
            <a:off x="3817327" y="6035282"/>
            <a:ext cx="339105" cy="322746"/>
          </a:xfrm>
          <a:prstGeom prst="ellipse">
            <a:avLst/>
          </a:prstGeom>
          <a:scene3d>
            <a:camera prst="orthographicFront"/>
            <a:lightRig rig="flat" dir="t"/>
          </a:scene3d>
          <a:sp3d prstMaterial="plastic">
            <a:bevelT w="120900" h="88900"/>
            <a:bevelB w="88900" h="31750" prst="angle"/>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16" name="Oval 15"/>
          <p:cNvSpPr/>
          <p:nvPr/>
        </p:nvSpPr>
        <p:spPr>
          <a:xfrm>
            <a:off x="1961830" y="5872910"/>
            <a:ext cx="871982" cy="829920"/>
          </a:xfrm>
          <a:prstGeom prst="ellipse">
            <a:avLst/>
          </a:prstGeom>
          <a:solidFill>
            <a:srgbClr val="1B5E8B"/>
          </a:solidFill>
          <a:scene3d>
            <a:camera prst="orthographicFront"/>
            <a:lightRig rig="flat" dir="t"/>
          </a:scene3d>
          <a:sp3d prstMaterial="plastic">
            <a:bevelT w="120900" h="88900"/>
            <a:bevelB w="88900" h="31750" prst="angle"/>
          </a:sp3d>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sp>
      <p:sp>
        <p:nvSpPr>
          <p:cNvPr id="18" name="Oval 17"/>
          <p:cNvSpPr/>
          <p:nvPr/>
        </p:nvSpPr>
        <p:spPr>
          <a:xfrm>
            <a:off x="543845" y="8208901"/>
            <a:ext cx="532878" cy="507173"/>
          </a:xfrm>
          <a:prstGeom prst="ellipse">
            <a:avLst/>
          </a:prstGeom>
          <a:solidFill>
            <a:srgbClr val="1B5E8B"/>
          </a:solidFill>
          <a:scene3d>
            <a:camera prst="orthographicFront"/>
            <a:lightRig rig="flat" dir="t"/>
          </a:scene3d>
          <a:sp3d prstMaterial="plastic">
            <a:bevelT w="120900" h="88900"/>
            <a:bevelB w="88900" h="31750" prst="angle"/>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19" name="Oval 18"/>
          <p:cNvSpPr/>
          <p:nvPr/>
        </p:nvSpPr>
        <p:spPr>
          <a:xfrm>
            <a:off x="835446" y="7446901"/>
            <a:ext cx="775095" cy="737707"/>
          </a:xfrm>
          <a:prstGeom prst="ellipse">
            <a:avLst/>
          </a:prstGeom>
          <a:solidFill>
            <a:srgbClr val="FF8000"/>
          </a:solidFill>
          <a:scene3d>
            <a:camera prst="orthographicFront"/>
            <a:lightRig rig="flat" dir="t"/>
          </a:scene3d>
          <a:sp3d prstMaterial="plastic">
            <a:bevelT w="120900" h="88900"/>
            <a:bevelB w="88900" h="31750" prst="angle"/>
          </a:sp3d>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sp>
      <p:sp>
        <p:nvSpPr>
          <p:cNvPr id="21" name="Oval 20"/>
          <p:cNvSpPr/>
          <p:nvPr/>
        </p:nvSpPr>
        <p:spPr>
          <a:xfrm>
            <a:off x="3607773" y="7282548"/>
            <a:ext cx="532878" cy="507173"/>
          </a:xfrm>
          <a:prstGeom prst="ellipse">
            <a:avLst/>
          </a:prstGeom>
          <a:solidFill>
            <a:srgbClr val="1B5E8B"/>
          </a:solidFill>
          <a:scene3d>
            <a:camera prst="orthographicFront"/>
            <a:lightRig rig="flat" dir="t"/>
          </a:scene3d>
          <a:sp3d prstMaterial="plastic">
            <a:bevelT w="120900" h="88900"/>
            <a:bevelB w="88900" h="31750" prst="angle"/>
          </a:sp3d>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sp>
      <p:sp>
        <p:nvSpPr>
          <p:cNvPr id="22" name="Oval 21"/>
          <p:cNvSpPr/>
          <p:nvPr/>
        </p:nvSpPr>
        <p:spPr>
          <a:xfrm>
            <a:off x="2296276" y="8132701"/>
            <a:ext cx="339105" cy="322746"/>
          </a:xfrm>
          <a:prstGeom prst="ellipse">
            <a:avLst/>
          </a:prstGeom>
          <a:scene3d>
            <a:camera prst="orthographicFront"/>
            <a:lightRig rig="flat" dir="t"/>
          </a:scene3d>
          <a:sp3d prstMaterial="plastic">
            <a:bevelT w="120900" h="88900"/>
            <a:bevelB w="88900" h="31750" prst="angle"/>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23" name="Oval 22"/>
          <p:cNvSpPr/>
          <p:nvPr/>
        </p:nvSpPr>
        <p:spPr>
          <a:xfrm>
            <a:off x="2677239" y="7599301"/>
            <a:ext cx="775095" cy="737707"/>
          </a:xfrm>
          <a:prstGeom prst="ellipse">
            <a:avLst/>
          </a:prstGeom>
          <a:solidFill>
            <a:srgbClr val="1B5E8B"/>
          </a:solidFill>
          <a:scene3d>
            <a:camera prst="orthographicFront"/>
            <a:lightRig rig="flat" dir="t"/>
          </a:scene3d>
          <a:sp3d prstMaterial="plastic">
            <a:bevelT w="120900" h="88900"/>
            <a:bevelB w="88900" h="31750" prst="angle"/>
          </a:sp3d>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sp>
      <p:sp>
        <p:nvSpPr>
          <p:cNvPr id="24" name="Oval 23"/>
          <p:cNvSpPr/>
          <p:nvPr/>
        </p:nvSpPr>
        <p:spPr>
          <a:xfrm>
            <a:off x="1805851" y="7292340"/>
            <a:ext cx="532878" cy="507173"/>
          </a:xfrm>
          <a:prstGeom prst="ellipse">
            <a:avLst/>
          </a:prstGeom>
          <a:scene3d>
            <a:camera prst="orthographicFront"/>
            <a:lightRig rig="flat" dir="t"/>
          </a:scene3d>
          <a:sp3d prstMaterial="plastic">
            <a:bevelT w="120900" h="88900"/>
            <a:bevelB w="88900" h="31750" prst="angle"/>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25" name="Chevron 24"/>
          <p:cNvSpPr/>
          <p:nvPr/>
        </p:nvSpPr>
        <p:spPr>
          <a:xfrm>
            <a:off x="4022192" y="5644996"/>
            <a:ext cx="4314478" cy="2843611"/>
          </a:xfrm>
          <a:prstGeom prst="chevron">
            <a:avLst>
              <a:gd name="adj" fmla="val 62310"/>
            </a:avLst>
          </a:prstGeom>
          <a:solidFill>
            <a:srgbClr val="1B5E8B"/>
          </a:solidFill>
          <a:scene3d>
            <a:camera prst="orthographicFront"/>
            <a:lightRig rig="flat" dir="t"/>
          </a:scene3d>
          <a:sp3d z="-80000" prstMaterial="plastic">
            <a:bevelT w="50800" h="50800"/>
            <a:bevelB w="25400" h="25400" prst="angle"/>
          </a:sp3d>
        </p:spPr>
        <p:style>
          <a:lnRef idx="0">
            <a:schemeClr val="accent1">
              <a:tint val="60000"/>
              <a:hueOff val="0"/>
              <a:satOff val="0"/>
              <a:lumOff val="0"/>
              <a:alphaOff val="0"/>
            </a:schemeClr>
          </a:lnRef>
          <a:fillRef idx="3">
            <a:schemeClr val="accent1">
              <a:tint val="60000"/>
              <a:hueOff val="0"/>
              <a:satOff val="0"/>
              <a:lumOff val="0"/>
              <a:alphaOff val="0"/>
            </a:schemeClr>
          </a:fillRef>
          <a:effectRef idx="2">
            <a:schemeClr val="accent1">
              <a:tint val="60000"/>
              <a:hueOff val="0"/>
              <a:satOff val="0"/>
              <a:lumOff val="0"/>
              <a:alphaOff val="0"/>
            </a:schemeClr>
          </a:effectRef>
          <a:fontRef idx="minor">
            <a:schemeClr val="lt1"/>
          </a:fontRef>
        </p:style>
        <p:txBody>
          <a:bodyPr wrap="none" lIns="91427" tIns="45714" rIns="91427" bIns="45714" anchor="ctr" anchorCtr="1">
            <a:scene3d>
              <a:camera prst="orthographicFront"/>
              <a:lightRig rig="balanced" dir="t">
                <a:rot lat="0" lon="0" rev="2100000"/>
              </a:lightRig>
            </a:scene3d>
            <a:sp3d extrusionH="57150" prstMaterial="metal">
              <a:bevelT w="38100" h="25400"/>
              <a:contourClr>
                <a:schemeClr val="bg2"/>
              </a:contourClr>
            </a:sp3d>
          </a:bodyPr>
          <a:lstStyle/>
          <a:p>
            <a:r>
              <a:rPr lang="en-US" b="1" dirty="0">
                <a:ln w="50800"/>
                <a:solidFill>
                  <a:schemeClr val="bg1">
                    <a:shade val="50000"/>
                  </a:schemeClr>
                </a:solidFill>
              </a:rPr>
              <a:t> </a:t>
            </a:r>
            <a:r>
              <a:rPr lang="en-US" b="1" dirty="0" smtClean="0">
                <a:ln w="50800"/>
                <a:solidFill>
                  <a:schemeClr val="bg1">
                    <a:shade val="50000"/>
                  </a:schemeClr>
                </a:solidFill>
              </a:rPr>
              <a:t>              </a:t>
            </a:r>
            <a:r>
              <a:rPr lang="en-US" sz="3600" b="1" dirty="0" smtClean="0">
                <a:ln w="50800"/>
                <a:solidFill>
                  <a:srgbClr val="FFFFFF"/>
                </a:solidFill>
              </a:rPr>
              <a:t>Recipes</a:t>
            </a:r>
            <a:endParaRPr lang="en-US" sz="3600" b="1" dirty="0">
              <a:ln w="50800"/>
              <a:solidFill>
                <a:srgbClr val="FFFFFF"/>
              </a:solidFill>
            </a:endParaRPr>
          </a:p>
        </p:txBody>
      </p:sp>
      <p:sp>
        <p:nvSpPr>
          <p:cNvPr id="26" name="Chevron 25"/>
          <p:cNvSpPr/>
          <p:nvPr/>
        </p:nvSpPr>
        <p:spPr>
          <a:xfrm>
            <a:off x="7018751" y="5631549"/>
            <a:ext cx="4656695" cy="2843611"/>
          </a:xfrm>
          <a:prstGeom prst="chevron">
            <a:avLst>
              <a:gd name="adj" fmla="val 62310"/>
            </a:avLst>
          </a:prstGeom>
          <a:solidFill>
            <a:schemeClr val="accent1"/>
          </a:solidFill>
          <a:scene3d>
            <a:camera prst="orthographicFront"/>
            <a:lightRig rig="flat" dir="t"/>
          </a:scene3d>
          <a:sp3d z="-80000" prstMaterial="plastic">
            <a:bevelT w="50800" h="50800"/>
            <a:bevelB w="25400" h="25400" prst="angle"/>
          </a:sp3d>
        </p:spPr>
        <p:style>
          <a:lnRef idx="0">
            <a:schemeClr val="accent1">
              <a:tint val="60000"/>
              <a:hueOff val="0"/>
              <a:satOff val="0"/>
              <a:lumOff val="0"/>
              <a:alphaOff val="0"/>
            </a:schemeClr>
          </a:lnRef>
          <a:fillRef idx="3">
            <a:schemeClr val="accent1">
              <a:tint val="60000"/>
              <a:hueOff val="0"/>
              <a:satOff val="0"/>
              <a:lumOff val="0"/>
              <a:alphaOff val="0"/>
            </a:schemeClr>
          </a:fillRef>
          <a:effectRef idx="2">
            <a:schemeClr val="accent1">
              <a:tint val="60000"/>
              <a:hueOff val="0"/>
              <a:satOff val="0"/>
              <a:lumOff val="0"/>
              <a:alphaOff val="0"/>
            </a:schemeClr>
          </a:effectRef>
          <a:fontRef idx="minor">
            <a:schemeClr val="lt1"/>
          </a:fontRef>
        </p:style>
        <p:txBody>
          <a:bodyPr wrap="none" lIns="91427" tIns="45714" rIns="91427" bIns="45714" anchor="ctr" anchorCtr="1">
            <a:scene3d>
              <a:camera prst="orthographicFront"/>
              <a:lightRig rig="balanced" dir="t">
                <a:rot lat="0" lon="0" rev="2100000"/>
              </a:lightRig>
            </a:scene3d>
            <a:sp3d extrusionH="57150" prstMaterial="metal">
              <a:bevelT w="38100" h="25400"/>
              <a:contourClr>
                <a:schemeClr val="bg2"/>
              </a:contourClr>
            </a:sp3d>
          </a:bodyPr>
          <a:lstStyle/>
          <a:p>
            <a:r>
              <a:rPr lang="en-US" b="1" dirty="0">
                <a:ln w="50800"/>
                <a:solidFill>
                  <a:schemeClr val="bg1">
                    <a:shade val="50000"/>
                  </a:schemeClr>
                </a:solidFill>
              </a:rPr>
              <a:t> </a:t>
            </a:r>
            <a:r>
              <a:rPr lang="en-US" b="1" dirty="0" smtClean="0">
                <a:ln w="50800"/>
                <a:solidFill>
                  <a:schemeClr val="bg1">
                    <a:shade val="50000"/>
                  </a:schemeClr>
                </a:solidFill>
              </a:rPr>
              <a:t>                </a:t>
            </a:r>
            <a:r>
              <a:rPr lang="en-US" sz="3100" b="1" dirty="0" smtClean="0">
                <a:ln w="50800"/>
                <a:solidFill>
                  <a:srgbClr val="FFFFFF"/>
                </a:solidFill>
              </a:rPr>
              <a:t>Cookbooks</a:t>
            </a:r>
            <a:endParaRPr lang="en-US" sz="3100" b="1" dirty="0">
              <a:ln w="50800"/>
              <a:solidFill>
                <a:srgbClr val="FFFFFF"/>
              </a:solidFill>
            </a:endParaRPr>
          </a:p>
        </p:txBody>
      </p:sp>
      <p:sp>
        <p:nvSpPr>
          <p:cNvPr id="28" name="Oval 27"/>
          <p:cNvSpPr/>
          <p:nvPr/>
        </p:nvSpPr>
        <p:spPr>
          <a:xfrm>
            <a:off x="3145453" y="6221935"/>
            <a:ext cx="339105" cy="322746"/>
          </a:xfrm>
          <a:prstGeom prst="ellipse">
            <a:avLst/>
          </a:prstGeom>
          <a:solidFill>
            <a:srgbClr val="1B5E8B"/>
          </a:solidFill>
          <a:scene3d>
            <a:camera prst="orthographicFront"/>
            <a:lightRig rig="flat" dir="t"/>
          </a:scene3d>
          <a:sp3d prstMaterial="plastic">
            <a:bevelT w="120900" h="88900"/>
            <a:bevelB w="88900" h="31750" prst="angle"/>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29" name="Oval 28"/>
          <p:cNvSpPr/>
          <p:nvPr/>
        </p:nvSpPr>
        <p:spPr>
          <a:xfrm>
            <a:off x="2344968" y="5310523"/>
            <a:ext cx="339105" cy="322746"/>
          </a:xfrm>
          <a:prstGeom prst="ellipse">
            <a:avLst/>
          </a:prstGeom>
          <a:solidFill>
            <a:srgbClr val="1B5E8B"/>
          </a:solidFill>
          <a:scene3d>
            <a:camera prst="orthographicFront"/>
            <a:lightRig rig="flat" dir="t"/>
          </a:scene3d>
          <a:sp3d prstMaterial="plastic">
            <a:bevelT w="120900" h="88900"/>
            <a:bevelB w="88900" h="31750" prst="angle"/>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30" name="Oval 29"/>
          <p:cNvSpPr/>
          <p:nvPr/>
        </p:nvSpPr>
        <p:spPr>
          <a:xfrm>
            <a:off x="1585534" y="8149346"/>
            <a:ext cx="339105" cy="322746"/>
          </a:xfrm>
          <a:prstGeom prst="ellipse">
            <a:avLst/>
          </a:prstGeom>
          <a:solidFill>
            <a:srgbClr val="1B5E8B"/>
          </a:solidFill>
          <a:scene3d>
            <a:camera prst="orthographicFront"/>
            <a:lightRig rig="flat" dir="t"/>
          </a:scene3d>
          <a:sp3d prstMaterial="plastic">
            <a:bevelT w="120900" h="88900"/>
            <a:bevelB w="88900" h="31750" prst="angle"/>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31" name="Oval 30"/>
          <p:cNvSpPr/>
          <p:nvPr/>
        </p:nvSpPr>
        <p:spPr>
          <a:xfrm>
            <a:off x="271917" y="7701111"/>
            <a:ext cx="339105" cy="322746"/>
          </a:xfrm>
          <a:prstGeom prst="ellipse">
            <a:avLst/>
          </a:prstGeom>
          <a:solidFill>
            <a:srgbClr val="1B5E8B"/>
          </a:solidFill>
          <a:scene3d>
            <a:camera prst="orthographicFront"/>
            <a:lightRig rig="flat" dir="t"/>
          </a:scene3d>
          <a:sp3d prstMaterial="plastic">
            <a:bevelT w="120900" h="88900"/>
            <a:bevelB w="88900" h="31750" prst="angle"/>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2" name="Bent-Up Arrow 1"/>
          <p:cNvSpPr/>
          <p:nvPr/>
        </p:nvSpPr>
        <p:spPr bwMode="auto">
          <a:xfrm>
            <a:off x="11921237" y="3933123"/>
            <a:ext cx="1761557" cy="3318573"/>
          </a:xfrm>
          <a:prstGeom prst="bentUpArrow">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pic>
        <p:nvPicPr>
          <p:cNvPr id="3" name="Picture 2"/>
          <p:cNvPicPr>
            <a:picLocks noChangeAspect="1"/>
          </p:cNvPicPr>
          <p:nvPr/>
        </p:nvPicPr>
        <p:blipFill>
          <a:blip r:embed="rId3"/>
          <a:stretch>
            <a:fillRect/>
          </a:stretch>
        </p:blipFill>
        <p:spPr>
          <a:xfrm>
            <a:off x="11801345" y="778431"/>
            <a:ext cx="2465850" cy="3031783"/>
          </a:xfrm>
          <a:prstGeom prst="rect">
            <a:avLst/>
          </a:prstGeom>
        </p:spPr>
      </p:pic>
      <p:cxnSp>
        <p:nvCxnSpPr>
          <p:cNvPr id="5" name="Straight Arrow Connector 4"/>
          <p:cNvCxnSpPr/>
          <p:nvPr/>
        </p:nvCxnSpPr>
        <p:spPr>
          <a:xfrm flipH="1" flipV="1">
            <a:off x="4260511" y="2089473"/>
            <a:ext cx="7394444" cy="225334"/>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cxnSp>
        <p:nvCxnSpPr>
          <p:cNvPr id="34" name="Straight Arrow Connector 33"/>
          <p:cNvCxnSpPr/>
          <p:nvPr/>
        </p:nvCxnSpPr>
        <p:spPr>
          <a:xfrm flipH="1">
            <a:off x="4178580" y="3134208"/>
            <a:ext cx="7537826" cy="409700"/>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cxnSp>
        <p:nvCxnSpPr>
          <p:cNvPr id="35" name="Straight Arrow Connector 34"/>
          <p:cNvCxnSpPr/>
          <p:nvPr/>
        </p:nvCxnSpPr>
        <p:spPr>
          <a:xfrm flipH="1">
            <a:off x="4403893" y="3409517"/>
            <a:ext cx="7321531" cy="687486"/>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cxnSp>
        <p:nvCxnSpPr>
          <p:cNvPr id="36" name="Straight Arrow Connector 35"/>
          <p:cNvCxnSpPr/>
          <p:nvPr/>
        </p:nvCxnSpPr>
        <p:spPr>
          <a:xfrm flipH="1" flipV="1">
            <a:off x="4342444" y="1659286"/>
            <a:ext cx="7169130" cy="184366"/>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sp>
        <p:nvSpPr>
          <p:cNvPr id="39" name="Can 38"/>
          <p:cNvSpPr/>
          <p:nvPr/>
        </p:nvSpPr>
        <p:spPr bwMode="auto">
          <a:xfrm>
            <a:off x="3113452" y="1372496"/>
            <a:ext cx="1147059" cy="471156"/>
          </a:xfrm>
          <a:prstGeom prst="can">
            <a:avLst/>
          </a:prstGeom>
          <a:ln>
            <a:headEnd type="none" w="med" len="med"/>
            <a:tailEnd type="none" w="med" len="med"/>
          </a:ln>
          <a:scene3d>
            <a:camera prst="perspectiveRight"/>
            <a:lightRig rig="threePt" dir="t">
              <a:rot lat="0" lon="0" rev="20400000"/>
            </a:lightRig>
          </a:scene3d>
          <a:sp3d contourW="6350">
            <a:bevelT w="41275" h="19050" prst="angle"/>
            <a:contourClr>
              <a:schemeClr val="dk1">
                <a:shade val="25000"/>
                <a:satMod val="150000"/>
              </a:schemeClr>
            </a:contourClr>
          </a:sp3d>
        </p:spPr>
        <p:style>
          <a:lnRef idx="0">
            <a:schemeClr val="dk1"/>
          </a:lnRef>
          <a:fillRef idx="3">
            <a:schemeClr val="dk1"/>
          </a:fillRef>
          <a:effectRef idx="3">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40" name="Can 39"/>
          <p:cNvSpPr/>
          <p:nvPr/>
        </p:nvSpPr>
        <p:spPr bwMode="auto">
          <a:xfrm>
            <a:off x="3081503" y="1934597"/>
            <a:ext cx="1147059" cy="471156"/>
          </a:xfrm>
          <a:prstGeom prst="can">
            <a:avLst/>
          </a:prstGeom>
          <a:ln>
            <a:headEnd type="none" w="med" len="med"/>
            <a:tailEnd type="none" w="med" len="med"/>
          </a:ln>
          <a:scene3d>
            <a:camera prst="perspectiveRight"/>
            <a:lightRig rig="threePt" dir="t">
              <a:rot lat="0" lon="0" rev="20400000"/>
            </a:lightRig>
          </a:scene3d>
          <a:sp3d contourW="6350">
            <a:bevelT w="41275" h="19050" prst="angle"/>
            <a:contourClr>
              <a:schemeClr val="dk1">
                <a:shade val="25000"/>
                <a:satMod val="150000"/>
              </a:schemeClr>
            </a:contourClr>
          </a:sp3d>
        </p:spPr>
        <p:style>
          <a:lnRef idx="0">
            <a:schemeClr val="dk1"/>
          </a:lnRef>
          <a:fillRef idx="3">
            <a:schemeClr val="dk1"/>
          </a:fillRef>
          <a:effectRef idx="3">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41" name="Can 40"/>
          <p:cNvSpPr/>
          <p:nvPr/>
        </p:nvSpPr>
        <p:spPr bwMode="auto">
          <a:xfrm>
            <a:off x="2999570" y="3286607"/>
            <a:ext cx="1147059" cy="471156"/>
          </a:xfrm>
          <a:prstGeom prst="can">
            <a:avLst/>
          </a:prstGeom>
          <a:ln>
            <a:headEnd type="none" w="med" len="med"/>
            <a:tailEnd type="none" w="med" len="med"/>
          </a:ln>
          <a:scene3d>
            <a:camera prst="perspectiveRight"/>
            <a:lightRig rig="threePt" dir="t">
              <a:rot lat="0" lon="0" rev="20400000"/>
            </a:lightRig>
          </a:scene3d>
          <a:sp3d contourW="6350">
            <a:bevelT w="41275" h="19050" prst="angle"/>
            <a:contourClr>
              <a:schemeClr val="dk1">
                <a:shade val="25000"/>
                <a:satMod val="150000"/>
              </a:schemeClr>
            </a:contourClr>
          </a:sp3d>
        </p:spPr>
        <p:style>
          <a:lnRef idx="0">
            <a:schemeClr val="dk1"/>
          </a:lnRef>
          <a:fillRef idx="3">
            <a:schemeClr val="dk1"/>
          </a:fillRef>
          <a:effectRef idx="3">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42" name="Can 41"/>
          <p:cNvSpPr/>
          <p:nvPr/>
        </p:nvSpPr>
        <p:spPr bwMode="auto">
          <a:xfrm>
            <a:off x="2979086" y="3921643"/>
            <a:ext cx="1147059" cy="471156"/>
          </a:xfrm>
          <a:prstGeom prst="can">
            <a:avLst/>
          </a:prstGeom>
          <a:ln>
            <a:headEnd type="none" w="med" len="med"/>
            <a:tailEnd type="none" w="med" len="med"/>
          </a:ln>
          <a:scene3d>
            <a:camera prst="perspectiveRight"/>
            <a:lightRig rig="threePt" dir="t">
              <a:rot lat="0" lon="0" rev="20400000"/>
            </a:lightRig>
          </a:scene3d>
          <a:sp3d contourW="6350">
            <a:bevelT w="41275" h="19050" prst="angle"/>
            <a:contourClr>
              <a:schemeClr val="dk1">
                <a:shade val="25000"/>
                <a:satMod val="150000"/>
              </a:schemeClr>
            </a:contourClr>
          </a:sp3d>
        </p:spPr>
        <p:style>
          <a:lnRef idx="0">
            <a:schemeClr val="dk1"/>
          </a:lnRef>
          <a:fillRef idx="3">
            <a:schemeClr val="dk1"/>
          </a:fillRef>
          <a:effectRef idx="3">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43" name="Freeform 42"/>
          <p:cNvSpPr/>
          <p:nvPr/>
        </p:nvSpPr>
        <p:spPr>
          <a:xfrm>
            <a:off x="10557879" y="553096"/>
            <a:ext cx="4983984" cy="1337094"/>
          </a:xfrm>
          <a:custGeom>
            <a:avLst/>
            <a:gdLst>
              <a:gd name="connsiteX0" fmla="*/ 0 w 4057388"/>
              <a:gd name="connsiteY0" fmla="*/ 0 h 1337094"/>
              <a:gd name="connsiteX1" fmla="*/ 4057388 w 4057388"/>
              <a:gd name="connsiteY1" fmla="*/ 0 h 1337094"/>
              <a:gd name="connsiteX2" fmla="*/ 4057388 w 4057388"/>
              <a:gd name="connsiteY2" fmla="*/ 1337094 h 1337094"/>
              <a:gd name="connsiteX3" fmla="*/ 0 w 4057388"/>
              <a:gd name="connsiteY3" fmla="*/ 1337094 h 1337094"/>
              <a:gd name="connsiteX4" fmla="*/ 0 w 4057388"/>
              <a:gd name="connsiteY4" fmla="*/ 0 h 13370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57388" h="1337094">
                <a:moveTo>
                  <a:pt x="0" y="0"/>
                </a:moveTo>
                <a:lnTo>
                  <a:pt x="4057388" y="0"/>
                </a:lnTo>
                <a:lnTo>
                  <a:pt x="4057388" y="1337094"/>
                </a:lnTo>
                <a:lnTo>
                  <a:pt x="0" y="1337094"/>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81268" tIns="81268" rIns="81268" bIns="81268" numCol="1" spcCol="1269" anchor="ctr" anchorCtr="0">
            <a:no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defTabSz="2844392">
              <a:lnSpc>
                <a:spcPct val="90000"/>
              </a:lnSpc>
              <a:spcBef>
                <a:spcPct val="0"/>
              </a:spcBef>
              <a:spcAft>
                <a:spcPct val="35000"/>
              </a:spcAft>
            </a:pPr>
            <a:r>
              <a:rPr lang="en-US" sz="6400" b="1" dirty="0" smtClean="0">
                <a:ln w="11430"/>
                <a:solidFill>
                  <a:srgbClr val="2B2B2B"/>
                </a:solidFill>
                <a:effectLst>
                  <a:outerShdw blurRad="50800" dist="39000" dir="5460000" algn="tl">
                    <a:srgbClr val="000000">
                      <a:alpha val="38000"/>
                    </a:srgbClr>
                  </a:outerShdw>
                </a:effectLst>
              </a:rPr>
              <a:t>Chef Server</a:t>
            </a:r>
            <a:endParaRPr lang="en-US" sz="6400" b="1" dirty="0">
              <a:ln w="11430"/>
              <a:solidFill>
                <a:srgbClr val="2B2B2B"/>
              </a:solidFill>
              <a:effectLst>
                <a:outerShdw blurRad="50800" dist="39000" dir="5460000" algn="tl">
                  <a:srgbClr val="000000">
                    <a:alpha val="38000"/>
                  </a:srgbClr>
                </a:outerShdw>
              </a:effectLst>
            </a:endParaRPr>
          </a:p>
        </p:txBody>
      </p:sp>
      <p:sp>
        <p:nvSpPr>
          <p:cNvPr id="44" name="Freeform 43"/>
          <p:cNvSpPr/>
          <p:nvPr/>
        </p:nvSpPr>
        <p:spPr>
          <a:xfrm>
            <a:off x="439166" y="163880"/>
            <a:ext cx="7283010" cy="1337094"/>
          </a:xfrm>
          <a:custGeom>
            <a:avLst/>
            <a:gdLst>
              <a:gd name="connsiteX0" fmla="*/ 0 w 4057388"/>
              <a:gd name="connsiteY0" fmla="*/ 0 h 1337094"/>
              <a:gd name="connsiteX1" fmla="*/ 4057388 w 4057388"/>
              <a:gd name="connsiteY1" fmla="*/ 0 h 1337094"/>
              <a:gd name="connsiteX2" fmla="*/ 4057388 w 4057388"/>
              <a:gd name="connsiteY2" fmla="*/ 1337094 h 1337094"/>
              <a:gd name="connsiteX3" fmla="*/ 0 w 4057388"/>
              <a:gd name="connsiteY3" fmla="*/ 1337094 h 1337094"/>
              <a:gd name="connsiteX4" fmla="*/ 0 w 4057388"/>
              <a:gd name="connsiteY4" fmla="*/ 0 h 13370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57388" h="1337094">
                <a:moveTo>
                  <a:pt x="0" y="0"/>
                </a:moveTo>
                <a:lnTo>
                  <a:pt x="4057388" y="0"/>
                </a:lnTo>
                <a:lnTo>
                  <a:pt x="4057388" y="1337094"/>
                </a:lnTo>
                <a:lnTo>
                  <a:pt x="0" y="1337094"/>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81268" tIns="81268" rIns="81268" bIns="81268" numCol="1" spcCol="1269" anchor="ctr" anchorCtr="0">
            <a:no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defTabSz="2844392">
              <a:lnSpc>
                <a:spcPct val="90000"/>
              </a:lnSpc>
              <a:spcBef>
                <a:spcPct val="0"/>
              </a:spcBef>
              <a:spcAft>
                <a:spcPct val="35000"/>
              </a:spcAft>
            </a:pPr>
            <a:r>
              <a:rPr lang="en-US" sz="6400" b="1" dirty="0" smtClean="0">
                <a:ln w="11430"/>
                <a:solidFill>
                  <a:srgbClr val="2B2B2B"/>
                </a:solidFill>
                <a:effectLst>
                  <a:outerShdw blurRad="50800" dist="39000" dir="5460000" algn="tl">
                    <a:srgbClr val="000000">
                      <a:alpha val="38000"/>
                    </a:srgbClr>
                  </a:outerShdw>
                </a:effectLst>
              </a:rPr>
              <a:t>Managed Nodes</a:t>
            </a:r>
            <a:endParaRPr lang="en-US" sz="6400" b="1" dirty="0">
              <a:ln w="11430"/>
              <a:solidFill>
                <a:srgbClr val="2B2B2B"/>
              </a:solidFill>
              <a:effectLst>
                <a:outerShdw blurRad="50800" dist="39000" dir="5460000" algn="tl">
                  <a:srgbClr val="000000">
                    <a:alpha val="38000"/>
                  </a:srgbClr>
                </a:outerShdw>
              </a:effectLst>
            </a:endParaRPr>
          </a:p>
        </p:txBody>
      </p:sp>
    </p:spTree>
    <p:extLst>
      <p:ext uri="{BB962C8B-B14F-4D97-AF65-F5344CB8AC3E}">
        <p14:creationId xmlns:p14="http://schemas.microsoft.com/office/powerpoint/2010/main" val="5302015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left)">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wipe(left)">
                                      <p:cBhvr>
                                        <p:cTn id="12" dur="500"/>
                                        <p:tgtEl>
                                          <p:spTgt spid="2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down)">
                                      <p:cBhvr>
                                        <p:cTn id="17" dur="500"/>
                                        <p:tgtEl>
                                          <p:spTgt spid="2"/>
                                        </p:tgtEl>
                                      </p:cBhvr>
                                    </p:animEffect>
                                  </p:childTnLst>
                                </p:cTn>
                              </p:par>
                            </p:childTnLst>
                          </p:cTn>
                        </p:par>
                        <p:par>
                          <p:cTn id="18" fill="hold">
                            <p:stCondLst>
                              <p:cond delay="500"/>
                            </p:stCondLst>
                            <p:childTnLst>
                              <p:par>
                                <p:cTn id="19" presetID="55" presetClass="entr" presetSubtype="0" fill="hold" nodeType="afterEffect">
                                  <p:stCondLst>
                                    <p:cond delay="0"/>
                                  </p:stCondLst>
                                  <p:childTnLst>
                                    <p:set>
                                      <p:cBhvr>
                                        <p:cTn id="20" dur="1" fill="hold">
                                          <p:stCondLst>
                                            <p:cond delay="0"/>
                                          </p:stCondLst>
                                        </p:cTn>
                                        <p:tgtEl>
                                          <p:spTgt spid="3"/>
                                        </p:tgtEl>
                                        <p:attrNameLst>
                                          <p:attrName>style.visibility</p:attrName>
                                        </p:attrNameLst>
                                      </p:cBhvr>
                                      <p:to>
                                        <p:strVal val="visible"/>
                                      </p:to>
                                    </p:set>
                                    <p:anim calcmode="lin" valueType="num">
                                      <p:cBhvr>
                                        <p:cTn id="21" dur="1000" fill="hold"/>
                                        <p:tgtEl>
                                          <p:spTgt spid="3"/>
                                        </p:tgtEl>
                                        <p:attrNameLst>
                                          <p:attrName>ppt_w</p:attrName>
                                        </p:attrNameLst>
                                      </p:cBhvr>
                                      <p:tavLst>
                                        <p:tav tm="0">
                                          <p:val>
                                            <p:strVal val="#ppt_w*0.70"/>
                                          </p:val>
                                        </p:tav>
                                        <p:tav tm="100000">
                                          <p:val>
                                            <p:strVal val="#ppt_w"/>
                                          </p:val>
                                        </p:tav>
                                      </p:tavLst>
                                    </p:anim>
                                    <p:anim calcmode="lin" valueType="num">
                                      <p:cBhvr>
                                        <p:cTn id="22" dur="1000" fill="hold"/>
                                        <p:tgtEl>
                                          <p:spTgt spid="3"/>
                                        </p:tgtEl>
                                        <p:attrNameLst>
                                          <p:attrName>ppt_h</p:attrName>
                                        </p:attrNameLst>
                                      </p:cBhvr>
                                      <p:tavLst>
                                        <p:tav tm="0">
                                          <p:val>
                                            <p:strVal val="#ppt_h"/>
                                          </p:val>
                                        </p:tav>
                                        <p:tav tm="100000">
                                          <p:val>
                                            <p:strVal val="#ppt_h"/>
                                          </p:val>
                                        </p:tav>
                                      </p:tavLst>
                                    </p:anim>
                                    <p:animEffect transition="in" filter="fade">
                                      <p:cBhvr>
                                        <p:cTn id="23" dur="1000"/>
                                        <p:tgtEl>
                                          <p:spTgt spid="3"/>
                                        </p:tgtEl>
                                      </p:cBhvr>
                                    </p:animEffect>
                                  </p:childTnLst>
                                </p:cTn>
                              </p:par>
                              <p:par>
                                <p:cTn id="24" presetID="55" presetClass="entr" presetSubtype="0" fill="hold" grpId="0" nodeType="withEffect">
                                  <p:stCondLst>
                                    <p:cond delay="0"/>
                                  </p:stCondLst>
                                  <p:childTnLst>
                                    <p:set>
                                      <p:cBhvr>
                                        <p:cTn id="25" dur="1" fill="hold">
                                          <p:stCondLst>
                                            <p:cond delay="0"/>
                                          </p:stCondLst>
                                        </p:cTn>
                                        <p:tgtEl>
                                          <p:spTgt spid="43"/>
                                        </p:tgtEl>
                                        <p:attrNameLst>
                                          <p:attrName>style.visibility</p:attrName>
                                        </p:attrNameLst>
                                      </p:cBhvr>
                                      <p:to>
                                        <p:strVal val="visible"/>
                                      </p:to>
                                    </p:set>
                                    <p:anim calcmode="lin" valueType="num">
                                      <p:cBhvr>
                                        <p:cTn id="26" dur="1000" fill="hold"/>
                                        <p:tgtEl>
                                          <p:spTgt spid="43"/>
                                        </p:tgtEl>
                                        <p:attrNameLst>
                                          <p:attrName>ppt_w</p:attrName>
                                        </p:attrNameLst>
                                      </p:cBhvr>
                                      <p:tavLst>
                                        <p:tav tm="0">
                                          <p:val>
                                            <p:strVal val="#ppt_w*0.70"/>
                                          </p:val>
                                        </p:tav>
                                        <p:tav tm="100000">
                                          <p:val>
                                            <p:strVal val="#ppt_w"/>
                                          </p:val>
                                        </p:tav>
                                      </p:tavLst>
                                    </p:anim>
                                    <p:anim calcmode="lin" valueType="num">
                                      <p:cBhvr>
                                        <p:cTn id="27" dur="1000" fill="hold"/>
                                        <p:tgtEl>
                                          <p:spTgt spid="43"/>
                                        </p:tgtEl>
                                        <p:attrNameLst>
                                          <p:attrName>ppt_h</p:attrName>
                                        </p:attrNameLst>
                                      </p:cBhvr>
                                      <p:tavLst>
                                        <p:tav tm="0">
                                          <p:val>
                                            <p:strVal val="#ppt_h"/>
                                          </p:val>
                                        </p:tav>
                                        <p:tav tm="100000">
                                          <p:val>
                                            <p:strVal val="#ppt_h"/>
                                          </p:val>
                                        </p:tav>
                                      </p:tavLst>
                                    </p:anim>
                                    <p:animEffect transition="in" filter="fade">
                                      <p:cBhvr>
                                        <p:cTn id="28" dur="1000"/>
                                        <p:tgtEl>
                                          <p:spTgt spid="43"/>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2" fill="hold" nodeType="clickEffect">
                                  <p:stCondLst>
                                    <p:cond delay="0"/>
                                  </p:stCondLst>
                                  <p:childTnLst>
                                    <p:set>
                                      <p:cBhvr>
                                        <p:cTn id="32" dur="1" fill="hold">
                                          <p:stCondLst>
                                            <p:cond delay="0"/>
                                          </p:stCondLst>
                                        </p:cTn>
                                        <p:tgtEl>
                                          <p:spTgt spid="36"/>
                                        </p:tgtEl>
                                        <p:attrNameLst>
                                          <p:attrName>style.visibility</p:attrName>
                                        </p:attrNameLst>
                                      </p:cBhvr>
                                      <p:to>
                                        <p:strVal val="visible"/>
                                      </p:to>
                                    </p:set>
                                    <p:animEffect transition="in" filter="wipe(right)">
                                      <p:cBhvr>
                                        <p:cTn id="33" dur="500"/>
                                        <p:tgtEl>
                                          <p:spTgt spid="36"/>
                                        </p:tgtEl>
                                      </p:cBhvr>
                                    </p:animEffect>
                                  </p:childTnLst>
                                </p:cTn>
                              </p:par>
                              <p:par>
                                <p:cTn id="34" presetID="22" presetClass="entr" presetSubtype="2" fill="hold" nodeType="withEffect">
                                  <p:stCondLst>
                                    <p:cond delay="0"/>
                                  </p:stCondLst>
                                  <p:childTnLst>
                                    <p:set>
                                      <p:cBhvr>
                                        <p:cTn id="35" dur="1" fill="hold">
                                          <p:stCondLst>
                                            <p:cond delay="0"/>
                                          </p:stCondLst>
                                        </p:cTn>
                                        <p:tgtEl>
                                          <p:spTgt spid="5"/>
                                        </p:tgtEl>
                                        <p:attrNameLst>
                                          <p:attrName>style.visibility</p:attrName>
                                        </p:attrNameLst>
                                      </p:cBhvr>
                                      <p:to>
                                        <p:strVal val="visible"/>
                                      </p:to>
                                    </p:set>
                                    <p:animEffect transition="in" filter="wipe(right)">
                                      <p:cBhvr>
                                        <p:cTn id="36" dur="500"/>
                                        <p:tgtEl>
                                          <p:spTgt spid="5"/>
                                        </p:tgtEl>
                                      </p:cBhvr>
                                    </p:animEffect>
                                  </p:childTnLst>
                                </p:cTn>
                              </p:par>
                              <p:par>
                                <p:cTn id="37" presetID="22" presetClass="entr" presetSubtype="2" fill="hold" nodeType="withEffect">
                                  <p:stCondLst>
                                    <p:cond delay="0"/>
                                  </p:stCondLst>
                                  <p:childTnLst>
                                    <p:set>
                                      <p:cBhvr>
                                        <p:cTn id="38" dur="1" fill="hold">
                                          <p:stCondLst>
                                            <p:cond delay="0"/>
                                          </p:stCondLst>
                                        </p:cTn>
                                        <p:tgtEl>
                                          <p:spTgt spid="34"/>
                                        </p:tgtEl>
                                        <p:attrNameLst>
                                          <p:attrName>style.visibility</p:attrName>
                                        </p:attrNameLst>
                                      </p:cBhvr>
                                      <p:to>
                                        <p:strVal val="visible"/>
                                      </p:to>
                                    </p:set>
                                    <p:animEffect transition="in" filter="wipe(right)">
                                      <p:cBhvr>
                                        <p:cTn id="39" dur="500"/>
                                        <p:tgtEl>
                                          <p:spTgt spid="34"/>
                                        </p:tgtEl>
                                      </p:cBhvr>
                                    </p:animEffect>
                                  </p:childTnLst>
                                </p:cTn>
                              </p:par>
                              <p:par>
                                <p:cTn id="40" presetID="22" presetClass="entr" presetSubtype="2" fill="hold" nodeType="withEffect">
                                  <p:stCondLst>
                                    <p:cond delay="0"/>
                                  </p:stCondLst>
                                  <p:childTnLst>
                                    <p:set>
                                      <p:cBhvr>
                                        <p:cTn id="41" dur="1" fill="hold">
                                          <p:stCondLst>
                                            <p:cond delay="0"/>
                                          </p:stCondLst>
                                        </p:cTn>
                                        <p:tgtEl>
                                          <p:spTgt spid="35"/>
                                        </p:tgtEl>
                                        <p:attrNameLst>
                                          <p:attrName>style.visibility</p:attrName>
                                        </p:attrNameLst>
                                      </p:cBhvr>
                                      <p:to>
                                        <p:strVal val="visible"/>
                                      </p:to>
                                    </p:set>
                                    <p:animEffect transition="in" filter="wipe(right)">
                                      <p:cBhvr>
                                        <p:cTn id="42" dur="500"/>
                                        <p:tgtEl>
                                          <p:spTgt spid="35"/>
                                        </p:tgtEl>
                                      </p:cBhvr>
                                    </p:animEffect>
                                  </p:childTnLst>
                                </p:cTn>
                              </p:par>
                            </p:childTnLst>
                          </p:cTn>
                        </p:par>
                        <p:par>
                          <p:cTn id="43" fill="hold">
                            <p:stCondLst>
                              <p:cond delay="500"/>
                            </p:stCondLst>
                            <p:childTnLst>
                              <p:par>
                                <p:cTn id="44" presetID="55" presetClass="entr" presetSubtype="0" fill="hold" grpId="0" nodeType="afterEffect">
                                  <p:stCondLst>
                                    <p:cond delay="0"/>
                                  </p:stCondLst>
                                  <p:childTnLst>
                                    <p:set>
                                      <p:cBhvr>
                                        <p:cTn id="45" dur="1" fill="hold">
                                          <p:stCondLst>
                                            <p:cond delay="0"/>
                                          </p:stCondLst>
                                        </p:cTn>
                                        <p:tgtEl>
                                          <p:spTgt spid="44"/>
                                        </p:tgtEl>
                                        <p:attrNameLst>
                                          <p:attrName>style.visibility</p:attrName>
                                        </p:attrNameLst>
                                      </p:cBhvr>
                                      <p:to>
                                        <p:strVal val="visible"/>
                                      </p:to>
                                    </p:set>
                                    <p:anim calcmode="lin" valueType="num">
                                      <p:cBhvr>
                                        <p:cTn id="46" dur="1000" fill="hold"/>
                                        <p:tgtEl>
                                          <p:spTgt spid="44"/>
                                        </p:tgtEl>
                                        <p:attrNameLst>
                                          <p:attrName>ppt_w</p:attrName>
                                        </p:attrNameLst>
                                      </p:cBhvr>
                                      <p:tavLst>
                                        <p:tav tm="0">
                                          <p:val>
                                            <p:strVal val="#ppt_w*0.70"/>
                                          </p:val>
                                        </p:tav>
                                        <p:tav tm="100000">
                                          <p:val>
                                            <p:strVal val="#ppt_w"/>
                                          </p:val>
                                        </p:tav>
                                      </p:tavLst>
                                    </p:anim>
                                    <p:anim calcmode="lin" valueType="num">
                                      <p:cBhvr>
                                        <p:cTn id="47" dur="1000" fill="hold"/>
                                        <p:tgtEl>
                                          <p:spTgt spid="44"/>
                                        </p:tgtEl>
                                        <p:attrNameLst>
                                          <p:attrName>ppt_h</p:attrName>
                                        </p:attrNameLst>
                                      </p:cBhvr>
                                      <p:tavLst>
                                        <p:tav tm="0">
                                          <p:val>
                                            <p:strVal val="#ppt_h"/>
                                          </p:val>
                                        </p:tav>
                                        <p:tav tm="100000">
                                          <p:val>
                                            <p:strVal val="#ppt_h"/>
                                          </p:val>
                                        </p:tav>
                                      </p:tavLst>
                                    </p:anim>
                                    <p:animEffect transition="in" filter="fade">
                                      <p:cBhvr>
                                        <p:cTn id="48" dur="1000"/>
                                        <p:tgtEl>
                                          <p:spTgt spid="44"/>
                                        </p:tgtEl>
                                      </p:cBhvr>
                                    </p:animEffect>
                                  </p:childTnLst>
                                </p:cTn>
                              </p:par>
                              <p:par>
                                <p:cTn id="49" presetID="55" presetClass="entr" presetSubtype="0" fill="hold" grpId="0" nodeType="withEffect">
                                  <p:stCondLst>
                                    <p:cond delay="0"/>
                                  </p:stCondLst>
                                  <p:childTnLst>
                                    <p:set>
                                      <p:cBhvr>
                                        <p:cTn id="50" dur="1" fill="hold">
                                          <p:stCondLst>
                                            <p:cond delay="0"/>
                                          </p:stCondLst>
                                        </p:cTn>
                                        <p:tgtEl>
                                          <p:spTgt spid="38"/>
                                        </p:tgtEl>
                                        <p:attrNameLst>
                                          <p:attrName>style.visibility</p:attrName>
                                        </p:attrNameLst>
                                      </p:cBhvr>
                                      <p:to>
                                        <p:strVal val="visible"/>
                                      </p:to>
                                    </p:set>
                                    <p:anim calcmode="lin" valueType="num">
                                      <p:cBhvr>
                                        <p:cTn id="51" dur="1000" fill="hold"/>
                                        <p:tgtEl>
                                          <p:spTgt spid="38"/>
                                        </p:tgtEl>
                                        <p:attrNameLst>
                                          <p:attrName>ppt_w</p:attrName>
                                        </p:attrNameLst>
                                      </p:cBhvr>
                                      <p:tavLst>
                                        <p:tav tm="0">
                                          <p:val>
                                            <p:strVal val="#ppt_w*0.70"/>
                                          </p:val>
                                        </p:tav>
                                        <p:tav tm="100000">
                                          <p:val>
                                            <p:strVal val="#ppt_w"/>
                                          </p:val>
                                        </p:tav>
                                      </p:tavLst>
                                    </p:anim>
                                    <p:anim calcmode="lin" valueType="num">
                                      <p:cBhvr>
                                        <p:cTn id="52" dur="1000" fill="hold"/>
                                        <p:tgtEl>
                                          <p:spTgt spid="38"/>
                                        </p:tgtEl>
                                        <p:attrNameLst>
                                          <p:attrName>ppt_h</p:attrName>
                                        </p:attrNameLst>
                                      </p:cBhvr>
                                      <p:tavLst>
                                        <p:tav tm="0">
                                          <p:val>
                                            <p:strVal val="#ppt_h"/>
                                          </p:val>
                                        </p:tav>
                                        <p:tav tm="100000">
                                          <p:val>
                                            <p:strVal val="#ppt_h"/>
                                          </p:val>
                                        </p:tav>
                                      </p:tavLst>
                                    </p:anim>
                                    <p:animEffect transition="in" filter="fade">
                                      <p:cBhvr>
                                        <p:cTn id="53" dur="1000"/>
                                        <p:tgtEl>
                                          <p:spTgt spid="38"/>
                                        </p:tgtEl>
                                      </p:cBhvr>
                                    </p:animEffect>
                                  </p:childTnLst>
                                </p:cTn>
                              </p:par>
                              <p:par>
                                <p:cTn id="54" presetID="55" presetClass="entr" presetSubtype="0" fill="hold" grpId="0" nodeType="withEffect">
                                  <p:stCondLst>
                                    <p:cond delay="0"/>
                                  </p:stCondLst>
                                  <p:childTnLst>
                                    <p:set>
                                      <p:cBhvr>
                                        <p:cTn id="55" dur="1" fill="hold">
                                          <p:stCondLst>
                                            <p:cond delay="0"/>
                                          </p:stCondLst>
                                        </p:cTn>
                                        <p:tgtEl>
                                          <p:spTgt spid="39"/>
                                        </p:tgtEl>
                                        <p:attrNameLst>
                                          <p:attrName>style.visibility</p:attrName>
                                        </p:attrNameLst>
                                      </p:cBhvr>
                                      <p:to>
                                        <p:strVal val="visible"/>
                                      </p:to>
                                    </p:set>
                                    <p:anim calcmode="lin" valueType="num">
                                      <p:cBhvr>
                                        <p:cTn id="56" dur="1000" fill="hold"/>
                                        <p:tgtEl>
                                          <p:spTgt spid="39"/>
                                        </p:tgtEl>
                                        <p:attrNameLst>
                                          <p:attrName>ppt_w</p:attrName>
                                        </p:attrNameLst>
                                      </p:cBhvr>
                                      <p:tavLst>
                                        <p:tav tm="0">
                                          <p:val>
                                            <p:strVal val="#ppt_w*0.70"/>
                                          </p:val>
                                        </p:tav>
                                        <p:tav tm="100000">
                                          <p:val>
                                            <p:strVal val="#ppt_w"/>
                                          </p:val>
                                        </p:tav>
                                      </p:tavLst>
                                    </p:anim>
                                    <p:anim calcmode="lin" valueType="num">
                                      <p:cBhvr>
                                        <p:cTn id="57" dur="1000" fill="hold"/>
                                        <p:tgtEl>
                                          <p:spTgt spid="39"/>
                                        </p:tgtEl>
                                        <p:attrNameLst>
                                          <p:attrName>ppt_h</p:attrName>
                                        </p:attrNameLst>
                                      </p:cBhvr>
                                      <p:tavLst>
                                        <p:tav tm="0">
                                          <p:val>
                                            <p:strVal val="#ppt_h"/>
                                          </p:val>
                                        </p:tav>
                                        <p:tav tm="100000">
                                          <p:val>
                                            <p:strVal val="#ppt_h"/>
                                          </p:val>
                                        </p:tav>
                                      </p:tavLst>
                                    </p:anim>
                                    <p:animEffect transition="in" filter="fade">
                                      <p:cBhvr>
                                        <p:cTn id="58" dur="1000"/>
                                        <p:tgtEl>
                                          <p:spTgt spid="39"/>
                                        </p:tgtEl>
                                      </p:cBhvr>
                                    </p:animEffect>
                                  </p:childTnLst>
                                </p:cTn>
                              </p:par>
                              <p:par>
                                <p:cTn id="59" presetID="55" presetClass="entr" presetSubtype="0" fill="hold" grpId="0" nodeType="withEffect">
                                  <p:stCondLst>
                                    <p:cond delay="0"/>
                                  </p:stCondLst>
                                  <p:childTnLst>
                                    <p:set>
                                      <p:cBhvr>
                                        <p:cTn id="60" dur="1" fill="hold">
                                          <p:stCondLst>
                                            <p:cond delay="0"/>
                                          </p:stCondLst>
                                        </p:cTn>
                                        <p:tgtEl>
                                          <p:spTgt spid="40"/>
                                        </p:tgtEl>
                                        <p:attrNameLst>
                                          <p:attrName>style.visibility</p:attrName>
                                        </p:attrNameLst>
                                      </p:cBhvr>
                                      <p:to>
                                        <p:strVal val="visible"/>
                                      </p:to>
                                    </p:set>
                                    <p:anim calcmode="lin" valueType="num">
                                      <p:cBhvr>
                                        <p:cTn id="61" dur="1000" fill="hold"/>
                                        <p:tgtEl>
                                          <p:spTgt spid="40"/>
                                        </p:tgtEl>
                                        <p:attrNameLst>
                                          <p:attrName>ppt_w</p:attrName>
                                        </p:attrNameLst>
                                      </p:cBhvr>
                                      <p:tavLst>
                                        <p:tav tm="0">
                                          <p:val>
                                            <p:strVal val="#ppt_w*0.70"/>
                                          </p:val>
                                        </p:tav>
                                        <p:tav tm="100000">
                                          <p:val>
                                            <p:strVal val="#ppt_w"/>
                                          </p:val>
                                        </p:tav>
                                      </p:tavLst>
                                    </p:anim>
                                    <p:anim calcmode="lin" valueType="num">
                                      <p:cBhvr>
                                        <p:cTn id="62" dur="1000" fill="hold"/>
                                        <p:tgtEl>
                                          <p:spTgt spid="40"/>
                                        </p:tgtEl>
                                        <p:attrNameLst>
                                          <p:attrName>ppt_h</p:attrName>
                                        </p:attrNameLst>
                                      </p:cBhvr>
                                      <p:tavLst>
                                        <p:tav tm="0">
                                          <p:val>
                                            <p:strVal val="#ppt_h"/>
                                          </p:val>
                                        </p:tav>
                                        <p:tav tm="100000">
                                          <p:val>
                                            <p:strVal val="#ppt_h"/>
                                          </p:val>
                                        </p:tav>
                                      </p:tavLst>
                                    </p:anim>
                                    <p:animEffect transition="in" filter="fade">
                                      <p:cBhvr>
                                        <p:cTn id="63" dur="1000"/>
                                        <p:tgtEl>
                                          <p:spTgt spid="40"/>
                                        </p:tgtEl>
                                      </p:cBhvr>
                                    </p:animEffect>
                                  </p:childTnLst>
                                </p:cTn>
                              </p:par>
                              <p:par>
                                <p:cTn id="64" presetID="55" presetClass="entr" presetSubtype="0" fill="hold" grpId="0" nodeType="withEffect">
                                  <p:stCondLst>
                                    <p:cond delay="0"/>
                                  </p:stCondLst>
                                  <p:childTnLst>
                                    <p:set>
                                      <p:cBhvr>
                                        <p:cTn id="65" dur="1" fill="hold">
                                          <p:stCondLst>
                                            <p:cond delay="0"/>
                                          </p:stCondLst>
                                        </p:cTn>
                                        <p:tgtEl>
                                          <p:spTgt spid="41"/>
                                        </p:tgtEl>
                                        <p:attrNameLst>
                                          <p:attrName>style.visibility</p:attrName>
                                        </p:attrNameLst>
                                      </p:cBhvr>
                                      <p:to>
                                        <p:strVal val="visible"/>
                                      </p:to>
                                    </p:set>
                                    <p:anim calcmode="lin" valueType="num">
                                      <p:cBhvr>
                                        <p:cTn id="66" dur="1000" fill="hold"/>
                                        <p:tgtEl>
                                          <p:spTgt spid="41"/>
                                        </p:tgtEl>
                                        <p:attrNameLst>
                                          <p:attrName>ppt_w</p:attrName>
                                        </p:attrNameLst>
                                      </p:cBhvr>
                                      <p:tavLst>
                                        <p:tav tm="0">
                                          <p:val>
                                            <p:strVal val="#ppt_w*0.70"/>
                                          </p:val>
                                        </p:tav>
                                        <p:tav tm="100000">
                                          <p:val>
                                            <p:strVal val="#ppt_w"/>
                                          </p:val>
                                        </p:tav>
                                      </p:tavLst>
                                    </p:anim>
                                    <p:anim calcmode="lin" valueType="num">
                                      <p:cBhvr>
                                        <p:cTn id="67" dur="1000" fill="hold"/>
                                        <p:tgtEl>
                                          <p:spTgt spid="41"/>
                                        </p:tgtEl>
                                        <p:attrNameLst>
                                          <p:attrName>ppt_h</p:attrName>
                                        </p:attrNameLst>
                                      </p:cBhvr>
                                      <p:tavLst>
                                        <p:tav tm="0">
                                          <p:val>
                                            <p:strVal val="#ppt_h"/>
                                          </p:val>
                                        </p:tav>
                                        <p:tav tm="100000">
                                          <p:val>
                                            <p:strVal val="#ppt_h"/>
                                          </p:val>
                                        </p:tav>
                                      </p:tavLst>
                                    </p:anim>
                                    <p:animEffect transition="in" filter="fade">
                                      <p:cBhvr>
                                        <p:cTn id="68" dur="1000"/>
                                        <p:tgtEl>
                                          <p:spTgt spid="41"/>
                                        </p:tgtEl>
                                      </p:cBhvr>
                                    </p:animEffect>
                                  </p:childTnLst>
                                </p:cTn>
                              </p:par>
                              <p:par>
                                <p:cTn id="69" presetID="55" presetClass="entr" presetSubtype="0" fill="hold" grpId="0" nodeType="withEffect">
                                  <p:stCondLst>
                                    <p:cond delay="0"/>
                                  </p:stCondLst>
                                  <p:childTnLst>
                                    <p:set>
                                      <p:cBhvr>
                                        <p:cTn id="70" dur="1" fill="hold">
                                          <p:stCondLst>
                                            <p:cond delay="0"/>
                                          </p:stCondLst>
                                        </p:cTn>
                                        <p:tgtEl>
                                          <p:spTgt spid="42"/>
                                        </p:tgtEl>
                                        <p:attrNameLst>
                                          <p:attrName>style.visibility</p:attrName>
                                        </p:attrNameLst>
                                      </p:cBhvr>
                                      <p:to>
                                        <p:strVal val="visible"/>
                                      </p:to>
                                    </p:set>
                                    <p:anim calcmode="lin" valueType="num">
                                      <p:cBhvr>
                                        <p:cTn id="71" dur="1000" fill="hold"/>
                                        <p:tgtEl>
                                          <p:spTgt spid="42"/>
                                        </p:tgtEl>
                                        <p:attrNameLst>
                                          <p:attrName>ppt_w</p:attrName>
                                        </p:attrNameLst>
                                      </p:cBhvr>
                                      <p:tavLst>
                                        <p:tav tm="0">
                                          <p:val>
                                            <p:strVal val="#ppt_w*0.70"/>
                                          </p:val>
                                        </p:tav>
                                        <p:tav tm="100000">
                                          <p:val>
                                            <p:strVal val="#ppt_w"/>
                                          </p:val>
                                        </p:tav>
                                      </p:tavLst>
                                    </p:anim>
                                    <p:anim calcmode="lin" valueType="num">
                                      <p:cBhvr>
                                        <p:cTn id="72" dur="1000" fill="hold"/>
                                        <p:tgtEl>
                                          <p:spTgt spid="42"/>
                                        </p:tgtEl>
                                        <p:attrNameLst>
                                          <p:attrName>ppt_h</p:attrName>
                                        </p:attrNameLst>
                                      </p:cBhvr>
                                      <p:tavLst>
                                        <p:tav tm="0">
                                          <p:val>
                                            <p:strVal val="#ppt_h"/>
                                          </p:val>
                                        </p:tav>
                                        <p:tav tm="100000">
                                          <p:val>
                                            <p:strVal val="#ppt_h"/>
                                          </p:val>
                                        </p:tav>
                                      </p:tavLst>
                                    </p:anim>
                                    <p:animEffect transition="in" filter="fade">
                                      <p:cBhvr>
                                        <p:cTn id="73" dur="10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25" grpId="0" animBg="1"/>
      <p:bldP spid="26" grpId="0" animBg="1"/>
      <p:bldP spid="2" grpId="0" animBg="1"/>
      <p:bldP spid="39" grpId="0" animBg="1"/>
      <p:bldP spid="40" grpId="0" animBg="1"/>
      <p:bldP spid="41" grpId="0" animBg="1"/>
      <p:bldP spid="42" grpId="0" animBg="1"/>
      <p:bldP spid="43" grpId="0"/>
      <p:bldP spid="4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181531" y="3065599"/>
            <a:ext cx="9851976" cy="1569660"/>
          </a:xfrm>
          <a:prstGeom prst="rect">
            <a:avLst/>
          </a:prstGeom>
          <a:noFill/>
        </p:spPr>
        <p:txBody>
          <a:bodyPr wrap="none" lIns="91440" tIns="45720" rIns="91440" bIns="45720">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a:r>
              <a:rPr lang="en-US" sz="9600" b="1" cap="all" dirty="0" smtClean="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rPr>
              <a:t>Desired state</a:t>
            </a:r>
            <a:endParaRPr lang="en-US" sz="9600" b="1" cap="all"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endParaRPr>
          </a:p>
        </p:txBody>
      </p:sp>
    </p:spTree>
    <p:extLst>
      <p:ext uri="{BB962C8B-B14F-4D97-AF65-F5344CB8AC3E}">
        <p14:creationId xmlns:p14="http://schemas.microsoft.com/office/powerpoint/2010/main" val="39221381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9"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0" fill="hold"/>
                                        <p:tgtEl>
                                          <p:spTgt spid="4"/>
                                        </p:tgtEl>
                                        <p:attrNameLst>
                                          <p:attrName>ppt_w</p:attrName>
                                        </p:attrNameLst>
                                      </p:cBhvr>
                                      <p:tavLst>
                                        <p:tav tm="0" fmla="#ppt_w*sin(2.5*pi*$)">
                                          <p:val>
                                            <p:fltVal val="0"/>
                                          </p:val>
                                        </p:tav>
                                        <p:tav tm="100000">
                                          <p:val>
                                            <p:fltVal val="1"/>
                                          </p:val>
                                        </p:tav>
                                      </p:tavLst>
                                    </p:anim>
                                    <p:anim calcmode="lin" valueType="num">
                                      <p:cBhvr>
                                        <p:cTn id="8" dur="5000" fill="hold"/>
                                        <p:tgtEl>
                                          <p:spTgt spid="4"/>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Cloud 37"/>
          <p:cNvSpPr/>
          <p:nvPr/>
        </p:nvSpPr>
        <p:spPr bwMode="auto">
          <a:xfrm>
            <a:off x="696423" y="983280"/>
            <a:ext cx="5981102" cy="3851184"/>
          </a:xfrm>
          <a:prstGeom prst="cloud">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6" name="Freeform 5"/>
          <p:cNvSpPr/>
          <p:nvPr/>
        </p:nvSpPr>
        <p:spPr>
          <a:xfrm>
            <a:off x="-61449" y="6240086"/>
            <a:ext cx="4983984" cy="1337094"/>
          </a:xfrm>
          <a:custGeom>
            <a:avLst/>
            <a:gdLst>
              <a:gd name="connsiteX0" fmla="*/ 0 w 4057388"/>
              <a:gd name="connsiteY0" fmla="*/ 0 h 1337094"/>
              <a:gd name="connsiteX1" fmla="*/ 4057388 w 4057388"/>
              <a:gd name="connsiteY1" fmla="*/ 0 h 1337094"/>
              <a:gd name="connsiteX2" fmla="*/ 4057388 w 4057388"/>
              <a:gd name="connsiteY2" fmla="*/ 1337094 h 1337094"/>
              <a:gd name="connsiteX3" fmla="*/ 0 w 4057388"/>
              <a:gd name="connsiteY3" fmla="*/ 1337094 h 1337094"/>
              <a:gd name="connsiteX4" fmla="*/ 0 w 4057388"/>
              <a:gd name="connsiteY4" fmla="*/ 0 h 13370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57388" h="1337094">
                <a:moveTo>
                  <a:pt x="0" y="0"/>
                </a:moveTo>
                <a:lnTo>
                  <a:pt x="4057388" y="0"/>
                </a:lnTo>
                <a:lnTo>
                  <a:pt x="4057388" y="1337094"/>
                </a:lnTo>
                <a:lnTo>
                  <a:pt x="0" y="1337094"/>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81268" tIns="81268" rIns="81268" bIns="81268" numCol="1" spcCol="1269" anchor="ctr" anchorCtr="0">
            <a:no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defTabSz="2844392">
              <a:lnSpc>
                <a:spcPct val="90000"/>
              </a:lnSpc>
              <a:spcBef>
                <a:spcPct val="0"/>
              </a:spcBef>
              <a:spcAft>
                <a:spcPct val="35000"/>
              </a:spcAft>
            </a:pPr>
            <a:r>
              <a:rPr lang="en-US" sz="6400" b="1" dirty="0">
                <a:ln w="11430"/>
                <a:solidFill>
                  <a:srgbClr val="2B2B2B"/>
                </a:solidFill>
                <a:effectLst>
                  <a:outerShdw blurRad="50800" dist="39000" dir="5460000" algn="tl">
                    <a:srgbClr val="000000">
                      <a:alpha val="38000"/>
                    </a:srgbClr>
                  </a:outerShdw>
                </a:effectLst>
              </a:rPr>
              <a:t>Resources</a:t>
            </a:r>
          </a:p>
        </p:txBody>
      </p:sp>
      <p:sp>
        <p:nvSpPr>
          <p:cNvPr id="7" name="Oval 6"/>
          <p:cNvSpPr/>
          <p:nvPr/>
        </p:nvSpPr>
        <p:spPr>
          <a:xfrm>
            <a:off x="1254330" y="6165781"/>
            <a:ext cx="339105" cy="322746"/>
          </a:xfrm>
          <a:prstGeom prst="ellipse">
            <a:avLst/>
          </a:prstGeom>
          <a:solidFill>
            <a:srgbClr val="FF8000"/>
          </a:solidFill>
          <a:scene3d>
            <a:camera prst="orthographicFront"/>
            <a:lightRig rig="flat" dir="t"/>
          </a:scene3d>
          <a:sp3d prstMaterial="plastic">
            <a:bevelT w="120900" h="88900"/>
            <a:bevelB w="88900" h="31750" prst="angle"/>
          </a:sp3d>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sp>
      <p:sp>
        <p:nvSpPr>
          <p:cNvPr id="8" name="Oval 7"/>
          <p:cNvSpPr/>
          <p:nvPr/>
        </p:nvSpPr>
        <p:spPr>
          <a:xfrm>
            <a:off x="969776" y="5504758"/>
            <a:ext cx="339105" cy="322746"/>
          </a:xfrm>
          <a:prstGeom prst="ellipse">
            <a:avLst/>
          </a:prstGeom>
          <a:solidFill>
            <a:srgbClr val="1B5E8B"/>
          </a:solidFill>
          <a:scene3d>
            <a:camera prst="orthographicFront"/>
            <a:lightRig rig="flat" dir="t"/>
          </a:scene3d>
          <a:sp3d prstMaterial="plastic">
            <a:bevelT w="120900" h="88900"/>
            <a:bevelB w="88900" h="31750" prst="angle"/>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9" name="Oval 8"/>
          <p:cNvSpPr/>
          <p:nvPr/>
        </p:nvSpPr>
        <p:spPr>
          <a:xfrm>
            <a:off x="288526" y="5834081"/>
            <a:ext cx="532878" cy="507173"/>
          </a:xfrm>
          <a:prstGeom prst="ellipse">
            <a:avLst/>
          </a:prstGeom>
          <a:solidFill>
            <a:schemeClr val="accent4">
              <a:lumMod val="50000"/>
            </a:schemeClr>
          </a:solidFill>
          <a:scene3d>
            <a:camera prst="orthographicFront"/>
            <a:lightRig rig="flat" dir="t"/>
          </a:scene3d>
          <a:sp3d prstMaterial="plastic">
            <a:bevelT w="120900" h="88900"/>
            <a:bevelB w="88900" h="31750" prst="angle"/>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10" name="Oval 9"/>
          <p:cNvSpPr/>
          <p:nvPr/>
        </p:nvSpPr>
        <p:spPr>
          <a:xfrm>
            <a:off x="1752659" y="5437296"/>
            <a:ext cx="339105" cy="322746"/>
          </a:xfrm>
          <a:prstGeom prst="ellipse">
            <a:avLst/>
          </a:prstGeom>
          <a:scene3d>
            <a:camera prst="orthographicFront"/>
            <a:lightRig rig="flat" dir="t"/>
          </a:scene3d>
          <a:sp3d prstMaterial="plastic">
            <a:bevelT w="120900" h="88900"/>
            <a:bevelB w="88900" h="31750" prst="angle"/>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11" name="Oval 10"/>
          <p:cNvSpPr/>
          <p:nvPr/>
        </p:nvSpPr>
        <p:spPr>
          <a:xfrm>
            <a:off x="1364094" y="4983084"/>
            <a:ext cx="339105" cy="322746"/>
          </a:xfrm>
          <a:prstGeom prst="ellipse">
            <a:avLst/>
          </a:prstGeom>
          <a:scene3d>
            <a:camera prst="orthographicFront"/>
            <a:lightRig rig="flat" dir="t"/>
          </a:scene3d>
          <a:sp3d prstMaterial="plastic">
            <a:bevelT w="120900" h="88900"/>
            <a:bevelB w="88900" h="31750" prst="angle"/>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13" name="Oval 12"/>
          <p:cNvSpPr/>
          <p:nvPr/>
        </p:nvSpPr>
        <p:spPr>
          <a:xfrm>
            <a:off x="2944065" y="5592034"/>
            <a:ext cx="532878" cy="507173"/>
          </a:xfrm>
          <a:prstGeom prst="ellipse">
            <a:avLst/>
          </a:prstGeom>
          <a:scene3d>
            <a:camera prst="orthographicFront"/>
            <a:lightRig rig="flat" dir="t"/>
          </a:scene3d>
          <a:sp3d prstMaterial="plastic">
            <a:bevelT w="120900" h="88900"/>
            <a:bevelB w="88900" h="31750" prst="angle"/>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15" name="Oval 14"/>
          <p:cNvSpPr/>
          <p:nvPr/>
        </p:nvSpPr>
        <p:spPr>
          <a:xfrm>
            <a:off x="3817327" y="6035282"/>
            <a:ext cx="339105" cy="322746"/>
          </a:xfrm>
          <a:prstGeom prst="ellipse">
            <a:avLst/>
          </a:prstGeom>
          <a:scene3d>
            <a:camera prst="orthographicFront"/>
            <a:lightRig rig="flat" dir="t"/>
          </a:scene3d>
          <a:sp3d prstMaterial="plastic">
            <a:bevelT w="120900" h="88900"/>
            <a:bevelB w="88900" h="31750" prst="angle"/>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16" name="Oval 15"/>
          <p:cNvSpPr/>
          <p:nvPr/>
        </p:nvSpPr>
        <p:spPr>
          <a:xfrm>
            <a:off x="1961830" y="5872910"/>
            <a:ext cx="871982" cy="829920"/>
          </a:xfrm>
          <a:prstGeom prst="ellipse">
            <a:avLst/>
          </a:prstGeom>
          <a:solidFill>
            <a:srgbClr val="1B5E8B"/>
          </a:solidFill>
          <a:scene3d>
            <a:camera prst="orthographicFront"/>
            <a:lightRig rig="flat" dir="t"/>
          </a:scene3d>
          <a:sp3d prstMaterial="plastic">
            <a:bevelT w="120900" h="88900"/>
            <a:bevelB w="88900" h="31750" prst="angle"/>
          </a:sp3d>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sp>
      <p:sp>
        <p:nvSpPr>
          <p:cNvPr id="18" name="Oval 17"/>
          <p:cNvSpPr/>
          <p:nvPr/>
        </p:nvSpPr>
        <p:spPr>
          <a:xfrm>
            <a:off x="543845" y="8208901"/>
            <a:ext cx="532878" cy="507173"/>
          </a:xfrm>
          <a:prstGeom prst="ellipse">
            <a:avLst/>
          </a:prstGeom>
          <a:solidFill>
            <a:srgbClr val="1B5E8B"/>
          </a:solidFill>
          <a:scene3d>
            <a:camera prst="orthographicFront"/>
            <a:lightRig rig="flat" dir="t"/>
          </a:scene3d>
          <a:sp3d prstMaterial="plastic">
            <a:bevelT w="120900" h="88900"/>
            <a:bevelB w="88900" h="31750" prst="angle"/>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19" name="Oval 18"/>
          <p:cNvSpPr/>
          <p:nvPr/>
        </p:nvSpPr>
        <p:spPr>
          <a:xfrm>
            <a:off x="835446" y="7446901"/>
            <a:ext cx="775095" cy="737707"/>
          </a:xfrm>
          <a:prstGeom prst="ellipse">
            <a:avLst/>
          </a:prstGeom>
          <a:solidFill>
            <a:srgbClr val="FF8000"/>
          </a:solidFill>
          <a:scene3d>
            <a:camera prst="orthographicFront"/>
            <a:lightRig rig="flat" dir="t"/>
          </a:scene3d>
          <a:sp3d prstMaterial="plastic">
            <a:bevelT w="120900" h="88900"/>
            <a:bevelB w="88900" h="31750" prst="angle"/>
          </a:sp3d>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sp>
      <p:sp>
        <p:nvSpPr>
          <p:cNvPr id="21" name="Oval 20"/>
          <p:cNvSpPr/>
          <p:nvPr/>
        </p:nvSpPr>
        <p:spPr>
          <a:xfrm>
            <a:off x="3607773" y="7282548"/>
            <a:ext cx="532878" cy="507173"/>
          </a:xfrm>
          <a:prstGeom prst="ellipse">
            <a:avLst/>
          </a:prstGeom>
          <a:solidFill>
            <a:srgbClr val="1B5E8B"/>
          </a:solidFill>
          <a:scene3d>
            <a:camera prst="orthographicFront"/>
            <a:lightRig rig="flat" dir="t"/>
          </a:scene3d>
          <a:sp3d prstMaterial="plastic">
            <a:bevelT w="120900" h="88900"/>
            <a:bevelB w="88900" h="31750" prst="angle"/>
          </a:sp3d>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sp>
      <p:sp>
        <p:nvSpPr>
          <p:cNvPr id="22" name="Oval 21"/>
          <p:cNvSpPr/>
          <p:nvPr/>
        </p:nvSpPr>
        <p:spPr>
          <a:xfrm>
            <a:off x="2296276" y="8132701"/>
            <a:ext cx="339105" cy="322746"/>
          </a:xfrm>
          <a:prstGeom prst="ellipse">
            <a:avLst/>
          </a:prstGeom>
          <a:scene3d>
            <a:camera prst="orthographicFront"/>
            <a:lightRig rig="flat" dir="t"/>
          </a:scene3d>
          <a:sp3d prstMaterial="plastic">
            <a:bevelT w="120900" h="88900"/>
            <a:bevelB w="88900" h="31750" prst="angle"/>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23" name="Oval 22"/>
          <p:cNvSpPr/>
          <p:nvPr/>
        </p:nvSpPr>
        <p:spPr>
          <a:xfrm>
            <a:off x="2677239" y="7599301"/>
            <a:ext cx="775095" cy="737707"/>
          </a:xfrm>
          <a:prstGeom prst="ellipse">
            <a:avLst/>
          </a:prstGeom>
          <a:solidFill>
            <a:srgbClr val="1B5E8B"/>
          </a:solidFill>
          <a:scene3d>
            <a:camera prst="orthographicFront"/>
            <a:lightRig rig="flat" dir="t"/>
          </a:scene3d>
          <a:sp3d prstMaterial="plastic">
            <a:bevelT w="120900" h="88900"/>
            <a:bevelB w="88900" h="31750" prst="angle"/>
          </a:sp3d>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sp>
      <p:sp>
        <p:nvSpPr>
          <p:cNvPr id="24" name="Oval 23"/>
          <p:cNvSpPr/>
          <p:nvPr/>
        </p:nvSpPr>
        <p:spPr>
          <a:xfrm>
            <a:off x="1805851" y="7292340"/>
            <a:ext cx="532878" cy="507173"/>
          </a:xfrm>
          <a:prstGeom prst="ellipse">
            <a:avLst/>
          </a:prstGeom>
          <a:scene3d>
            <a:camera prst="orthographicFront"/>
            <a:lightRig rig="flat" dir="t"/>
          </a:scene3d>
          <a:sp3d prstMaterial="plastic">
            <a:bevelT w="120900" h="88900"/>
            <a:bevelB w="88900" h="31750" prst="angle"/>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25" name="Chevron 24"/>
          <p:cNvSpPr/>
          <p:nvPr/>
        </p:nvSpPr>
        <p:spPr>
          <a:xfrm>
            <a:off x="4022192" y="5644996"/>
            <a:ext cx="4314478" cy="2843611"/>
          </a:xfrm>
          <a:prstGeom prst="chevron">
            <a:avLst>
              <a:gd name="adj" fmla="val 62310"/>
            </a:avLst>
          </a:prstGeom>
          <a:solidFill>
            <a:srgbClr val="1B5E8B"/>
          </a:solidFill>
          <a:scene3d>
            <a:camera prst="orthographicFront"/>
            <a:lightRig rig="flat" dir="t"/>
          </a:scene3d>
          <a:sp3d z="-80000" prstMaterial="plastic">
            <a:bevelT w="50800" h="50800"/>
            <a:bevelB w="25400" h="25400" prst="angle"/>
          </a:sp3d>
        </p:spPr>
        <p:style>
          <a:lnRef idx="0">
            <a:schemeClr val="accent1">
              <a:tint val="60000"/>
              <a:hueOff val="0"/>
              <a:satOff val="0"/>
              <a:lumOff val="0"/>
              <a:alphaOff val="0"/>
            </a:schemeClr>
          </a:lnRef>
          <a:fillRef idx="3">
            <a:schemeClr val="accent1">
              <a:tint val="60000"/>
              <a:hueOff val="0"/>
              <a:satOff val="0"/>
              <a:lumOff val="0"/>
              <a:alphaOff val="0"/>
            </a:schemeClr>
          </a:fillRef>
          <a:effectRef idx="2">
            <a:schemeClr val="accent1">
              <a:tint val="60000"/>
              <a:hueOff val="0"/>
              <a:satOff val="0"/>
              <a:lumOff val="0"/>
              <a:alphaOff val="0"/>
            </a:schemeClr>
          </a:effectRef>
          <a:fontRef idx="minor">
            <a:schemeClr val="lt1"/>
          </a:fontRef>
        </p:style>
        <p:txBody>
          <a:bodyPr wrap="none" lIns="91427" tIns="45714" rIns="91427" bIns="45714" anchor="ctr" anchorCtr="1">
            <a:scene3d>
              <a:camera prst="orthographicFront"/>
              <a:lightRig rig="balanced" dir="t">
                <a:rot lat="0" lon="0" rev="2100000"/>
              </a:lightRig>
            </a:scene3d>
            <a:sp3d extrusionH="57150" prstMaterial="metal">
              <a:bevelT w="38100" h="25400"/>
              <a:contourClr>
                <a:schemeClr val="bg2"/>
              </a:contourClr>
            </a:sp3d>
          </a:bodyPr>
          <a:lstStyle/>
          <a:p>
            <a:r>
              <a:rPr lang="en-US" b="1" dirty="0">
                <a:ln w="50800"/>
                <a:solidFill>
                  <a:schemeClr val="bg1">
                    <a:shade val="50000"/>
                  </a:schemeClr>
                </a:solidFill>
              </a:rPr>
              <a:t> </a:t>
            </a:r>
            <a:r>
              <a:rPr lang="en-US" b="1" dirty="0" smtClean="0">
                <a:ln w="50800"/>
                <a:solidFill>
                  <a:schemeClr val="bg1">
                    <a:shade val="50000"/>
                  </a:schemeClr>
                </a:solidFill>
              </a:rPr>
              <a:t>              </a:t>
            </a:r>
            <a:r>
              <a:rPr lang="en-US" sz="3600" b="1" dirty="0" smtClean="0">
                <a:ln w="50800"/>
                <a:solidFill>
                  <a:srgbClr val="FFFFFF"/>
                </a:solidFill>
              </a:rPr>
              <a:t>Recipes</a:t>
            </a:r>
            <a:endParaRPr lang="en-US" sz="3600" b="1" dirty="0">
              <a:ln w="50800"/>
              <a:solidFill>
                <a:srgbClr val="FFFFFF"/>
              </a:solidFill>
            </a:endParaRPr>
          </a:p>
        </p:txBody>
      </p:sp>
      <p:sp>
        <p:nvSpPr>
          <p:cNvPr id="26" name="Chevron 25"/>
          <p:cNvSpPr/>
          <p:nvPr/>
        </p:nvSpPr>
        <p:spPr>
          <a:xfrm>
            <a:off x="7018751" y="5631549"/>
            <a:ext cx="4656695" cy="2843611"/>
          </a:xfrm>
          <a:prstGeom prst="chevron">
            <a:avLst>
              <a:gd name="adj" fmla="val 62310"/>
            </a:avLst>
          </a:prstGeom>
          <a:solidFill>
            <a:schemeClr val="accent1"/>
          </a:solidFill>
          <a:scene3d>
            <a:camera prst="orthographicFront"/>
            <a:lightRig rig="flat" dir="t"/>
          </a:scene3d>
          <a:sp3d z="-80000" prstMaterial="plastic">
            <a:bevelT w="50800" h="50800"/>
            <a:bevelB w="25400" h="25400" prst="angle"/>
          </a:sp3d>
        </p:spPr>
        <p:style>
          <a:lnRef idx="0">
            <a:schemeClr val="accent1">
              <a:tint val="60000"/>
              <a:hueOff val="0"/>
              <a:satOff val="0"/>
              <a:lumOff val="0"/>
              <a:alphaOff val="0"/>
            </a:schemeClr>
          </a:lnRef>
          <a:fillRef idx="3">
            <a:schemeClr val="accent1">
              <a:tint val="60000"/>
              <a:hueOff val="0"/>
              <a:satOff val="0"/>
              <a:lumOff val="0"/>
              <a:alphaOff val="0"/>
            </a:schemeClr>
          </a:fillRef>
          <a:effectRef idx="2">
            <a:schemeClr val="accent1">
              <a:tint val="60000"/>
              <a:hueOff val="0"/>
              <a:satOff val="0"/>
              <a:lumOff val="0"/>
              <a:alphaOff val="0"/>
            </a:schemeClr>
          </a:effectRef>
          <a:fontRef idx="minor">
            <a:schemeClr val="lt1"/>
          </a:fontRef>
        </p:style>
        <p:txBody>
          <a:bodyPr wrap="none" lIns="91427" tIns="45714" rIns="91427" bIns="45714" anchor="ctr" anchorCtr="1">
            <a:scene3d>
              <a:camera prst="orthographicFront"/>
              <a:lightRig rig="balanced" dir="t">
                <a:rot lat="0" lon="0" rev="2100000"/>
              </a:lightRig>
            </a:scene3d>
            <a:sp3d extrusionH="57150" prstMaterial="metal">
              <a:bevelT w="38100" h="25400"/>
              <a:contourClr>
                <a:schemeClr val="bg2"/>
              </a:contourClr>
            </a:sp3d>
          </a:bodyPr>
          <a:lstStyle/>
          <a:p>
            <a:r>
              <a:rPr lang="en-US" b="1" dirty="0">
                <a:ln w="50800"/>
                <a:solidFill>
                  <a:schemeClr val="bg1">
                    <a:shade val="50000"/>
                  </a:schemeClr>
                </a:solidFill>
              </a:rPr>
              <a:t> </a:t>
            </a:r>
            <a:r>
              <a:rPr lang="en-US" b="1" dirty="0" smtClean="0">
                <a:ln w="50800"/>
                <a:solidFill>
                  <a:schemeClr val="bg1">
                    <a:shade val="50000"/>
                  </a:schemeClr>
                </a:solidFill>
              </a:rPr>
              <a:t>                </a:t>
            </a:r>
            <a:r>
              <a:rPr lang="en-US" sz="3100" b="1" dirty="0" smtClean="0">
                <a:ln w="50800"/>
                <a:solidFill>
                  <a:srgbClr val="FFFFFF"/>
                </a:solidFill>
              </a:rPr>
              <a:t>Cookbooks</a:t>
            </a:r>
            <a:endParaRPr lang="en-US" sz="3100" b="1" dirty="0">
              <a:ln w="50800"/>
              <a:solidFill>
                <a:srgbClr val="FFFFFF"/>
              </a:solidFill>
            </a:endParaRPr>
          </a:p>
        </p:txBody>
      </p:sp>
      <p:sp>
        <p:nvSpPr>
          <p:cNvPr id="28" name="Oval 27"/>
          <p:cNvSpPr/>
          <p:nvPr/>
        </p:nvSpPr>
        <p:spPr>
          <a:xfrm>
            <a:off x="3145453" y="6221935"/>
            <a:ext cx="339105" cy="322746"/>
          </a:xfrm>
          <a:prstGeom prst="ellipse">
            <a:avLst/>
          </a:prstGeom>
          <a:solidFill>
            <a:srgbClr val="1B5E8B"/>
          </a:solidFill>
          <a:scene3d>
            <a:camera prst="orthographicFront"/>
            <a:lightRig rig="flat" dir="t"/>
          </a:scene3d>
          <a:sp3d prstMaterial="plastic">
            <a:bevelT w="120900" h="88900"/>
            <a:bevelB w="88900" h="31750" prst="angle"/>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29" name="Oval 28"/>
          <p:cNvSpPr/>
          <p:nvPr/>
        </p:nvSpPr>
        <p:spPr>
          <a:xfrm>
            <a:off x="2344968" y="5310523"/>
            <a:ext cx="339105" cy="322746"/>
          </a:xfrm>
          <a:prstGeom prst="ellipse">
            <a:avLst/>
          </a:prstGeom>
          <a:solidFill>
            <a:srgbClr val="1B5E8B"/>
          </a:solidFill>
          <a:scene3d>
            <a:camera prst="orthographicFront"/>
            <a:lightRig rig="flat" dir="t"/>
          </a:scene3d>
          <a:sp3d prstMaterial="plastic">
            <a:bevelT w="120900" h="88900"/>
            <a:bevelB w="88900" h="31750" prst="angle"/>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30" name="Oval 29"/>
          <p:cNvSpPr/>
          <p:nvPr/>
        </p:nvSpPr>
        <p:spPr>
          <a:xfrm>
            <a:off x="1585534" y="8149346"/>
            <a:ext cx="339105" cy="322746"/>
          </a:xfrm>
          <a:prstGeom prst="ellipse">
            <a:avLst/>
          </a:prstGeom>
          <a:solidFill>
            <a:srgbClr val="1B5E8B"/>
          </a:solidFill>
          <a:scene3d>
            <a:camera prst="orthographicFront"/>
            <a:lightRig rig="flat" dir="t"/>
          </a:scene3d>
          <a:sp3d prstMaterial="plastic">
            <a:bevelT w="120900" h="88900"/>
            <a:bevelB w="88900" h="31750" prst="angle"/>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31" name="Oval 30"/>
          <p:cNvSpPr/>
          <p:nvPr/>
        </p:nvSpPr>
        <p:spPr>
          <a:xfrm>
            <a:off x="271917" y="7701111"/>
            <a:ext cx="339105" cy="322746"/>
          </a:xfrm>
          <a:prstGeom prst="ellipse">
            <a:avLst/>
          </a:prstGeom>
          <a:solidFill>
            <a:srgbClr val="1B5E8B"/>
          </a:solidFill>
          <a:scene3d>
            <a:camera prst="orthographicFront"/>
            <a:lightRig rig="flat" dir="t"/>
          </a:scene3d>
          <a:sp3d prstMaterial="plastic">
            <a:bevelT w="120900" h="88900"/>
            <a:bevelB w="88900" h="31750" prst="angle"/>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2" name="Bent-Up Arrow 1"/>
          <p:cNvSpPr/>
          <p:nvPr/>
        </p:nvSpPr>
        <p:spPr bwMode="auto">
          <a:xfrm>
            <a:off x="11921237" y="3933123"/>
            <a:ext cx="1761557" cy="3318573"/>
          </a:xfrm>
          <a:prstGeom prst="bentUpArrow">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pic>
        <p:nvPicPr>
          <p:cNvPr id="3" name="Picture 2"/>
          <p:cNvPicPr>
            <a:picLocks noChangeAspect="1"/>
          </p:cNvPicPr>
          <p:nvPr/>
        </p:nvPicPr>
        <p:blipFill>
          <a:blip r:embed="rId3"/>
          <a:stretch>
            <a:fillRect/>
          </a:stretch>
        </p:blipFill>
        <p:spPr>
          <a:xfrm>
            <a:off x="11801345" y="778431"/>
            <a:ext cx="2465850" cy="3031783"/>
          </a:xfrm>
          <a:prstGeom prst="rect">
            <a:avLst/>
          </a:prstGeom>
        </p:spPr>
      </p:pic>
      <p:cxnSp>
        <p:nvCxnSpPr>
          <p:cNvPr id="5" name="Straight Arrow Connector 4"/>
          <p:cNvCxnSpPr/>
          <p:nvPr/>
        </p:nvCxnSpPr>
        <p:spPr>
          <a:xfrm flipH="1" flipV="1">
            <a:off x="4260511" y="2089473"/>
            <a:ext cx="7394444" cy="225334"/>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cxnSp>
        <p:nvCxnSpPr>
          <p:cNvPr id="34" name="Straight Arrow Connector 33"/>
          <p:cNvCxnSpPr/>
          <p:nvPr/>
        </p:nvCxnSpPr>
        <p:spPr>
          <a:xfrm flipH="1">
            <a:off x="4178580" y="3134208"/>
            <a:ext cx="7537826" cy="409700"/>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cxnSp>
        <p:nvCxnSpPr>
          <p:cNvPr id="35" name="Straight Arrow Connector 34"/>
          <p:cNvCxnSpPr/>
          <p:nvPr/>
        </p:nvCxnSpPr>
        <p:spPr>
          <a:xfrm flipH="1">
            <a:off x="4403893" y="3409517"/>
            <a:ext cx="7321531" cy="687486"/>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cxnSp>
        <p:nvCxnSpPr>
          <p:cNvPr id="36" name="Straight Arrow Connector 35"/>
          <p:cNvCxnSpPr/>
          <p:nvPr/>
        </p:nvCxnSpPr>
        <p:spPr>
          <a:xfrm flipH="1" flipV="1">
            <a:off x="4342444" y="1659286"/>
            <a:ext cx="7169130" cy="184366"/>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sp>
        <p:nvSpPr>
          <p:cNvPr id="39" name="Can 38"/>
          <p:cNvSpPr/>
          <p:nvPr/>
        </p:nvSpPr>
        <p:spPr bwMode="auto">
          <a:xfrm>
            <a:off x="3113452" y="1372496"/>
            <a:ext cx="1147059" cy="471156"/>
          </a:xfrm>
          <a:prstGeom prst="can">
            <a:avLst/>
          </a:prstGeom>
          <a:ln>
            <a:headEnd type="none" w="med" len="med"/>
            <a:tailEnd type="none" w="med" len="med"/>
          </a:ln>
          <a:scene3d>
            <a:camera prst="perspectiveRight"/>
            <a:lightRig rig="threePt" dir="t">
              <a:rot lat="0" lon="0" rev="20400000"/>
            </a:lightRig>
          </a:scene3d>
          <a:sp3d contourW="6350">
            <a:bevelT w="41275" h="19050" prst="angle"/>
            <a:contourClr>
              <a:schemeClr val="dk1">
                <a:shade val="25000"/>
                <a:satMod val="150000"/>
              </a:schemeClr>
            </a:contourClr>
          </a:sp3d>
        </p:spPr>
        <p:style>
          <a:lnRef idx="0">
            <a:schemeClr val="dk1"/>
          </a:lnRef>
          <a:fillRef idx="3">
            <a:schemeClr val="dk1"/>
          </a:fillRef>
          <a:effectRef idx="3">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40" name="Can 39"/>
          <p:cNvSpPr/>
          <p:nvPr/>
        </p:nvSpPr>
        <p:spPr bwMode="auto">
          <a:xfrm>
            <a:off x="3081503" y="1934597"/>
            <a:ext cx="1147059" cy="471156"/>
          </a:xfrm>
          <a:prstGeom prst="can">
            <a:avLst/>
          </a:prstGeom>
          <a:ln>
            <a:headEnd type="none" w="med" len="med"/>
            <a:tailEnd type="none" w="med" len="med"/>
          </a:ln>
          <a:scene3d>
            <a:camera prst="perspectiveRight"/>
            <a:lightRig rig="threePt" dir="t">
              <a:rot lat="0" lon="0" rev="20400000"/>
            </a:lightRig>
          </a:scene3d>
          <a:sp3d contourW="6350">
            <a:bevelT w="41275" h="19050" prst="angle"/>
            <a:contourClr>
              <a:schemeClr val="dk1">
                <a:shade val="25000"/>
                <a:satMod val="150000"/>
              </a:schemeClr>
            </a:contourClr>
          </a:sp3d>
        </p:spPr>
        <p:style>
          <a:lnRef idx="0">
            <a:schemeClr val="dk1"/>
          </a:lnRef>
          <a:fillRef idx="3">
            <a:schemeClr val="dk1"/>
          </a:fillRef>
          <a:effectRef idx="3">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41" name="Can 40"/>
          <p:cNvSpPr/>
          <p:nvPr/>
        </p:nvSpPr>
        <p:spPr bwMode="auto">
          <a:xfrm>
            <a:off x="2999570" y="3286607"/>
            <a:ext cx="1147059" cy="471156"/>
          </a:xfrm>
          <a:prstGeom prst="can">
            <a:avLst/>
          </a:prstGeom>
          <a:ln>
            <a:headEnd type="none" w="med" len="med"/>
            <a:tailEnd type="none" w="med" len="med"/>
          </a:ln>
          <a:scene3d>
            <a:camera prst="perspectiveRight"/>
            <a:lightRig rig="threePt" dir="t">
              <a:rot lat="0" lon="0" rev="20400000"/>
            </a:lightRig>
          </a:scene3d>
          <a:sp3d contourW="6350">
            <a:bevelT w="41275" h="19050" prst="angle"/>
            <a:contourClr>
              <a:schemeClr val="dk1">
                <a:shade val="25000"/>
                <a:satMod val="150000"/>
              </a:schemeClr>
            </a:contourClr>
          </a:sp3d>
        </p:spPr>
        <p:style>
          <a:lnRef idx="0">
            <a:schemeClr val="dk1"/>
          </a:lnRef>
          <a:fillRef idx="3">
            <a:schemeClr val="dk1"/>
          </a:fillRef>
          <a:effectRef idx="3">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42" name="Can 41"/>
          <p:cNvSpPr/>
          <p:nvPr/>
        </p:nvSpPr>
        <p:spPr bwMode="auto">
          <a:xfrm>
            <a:off x="2979086" y="3921643"/>
            <a:ext cx="1147059" cy="471156"/>
          </a:xfrm>
          <a:prstGeom prst="can">
            <a:avLst/>
          </a:prstGeom>
          <a:ln>
            <a:headEnd type="none" w="med" len="med"/>
            <a:tailEnd type="none" w="med" len="med"/>
          </a:ln>
          <a:scene3d>
            <a:camera prst="perspectiveRight"/>
            <a:lightRig rig="threePt" dir="t">
              <a:rot lat="0" lon="0" rev="20400000"/>
            </a:lightRig>
          </a:scene3d>
          <a:sp3d contourW="6350">
            <a:bevelT w="41275" h="19050" prst="angle"/>
            <a:contourClr>
              <a:schemeClr val="dk1">
                <a:shade val="25000"/>
                <a:satMod val="150000"/>
              </a:schemeClr>
            </a:contourClr>
          </a:sp3d>
        </p:spPr>
        <p:style>
          <a:lnRef idx="0">
            <a:schemeClr val="dk1"/>
          </a:lnRef>
          <a:fillRef idx="3">
            <a:schemeClr val="dk1"/>
          </a:fillRef>
          <a:effectRef idx="3">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43" name="Freeform 42"/>
          <p:cNvSpPr/>
          <p:nvPr/>
        </p:nvSpPr>
        <p:spPr>
          <a:xfrm>
            <a:off x="10557879" y="553096"/>
            <a:ext cx="4983984" cy="1337094"/>
          </a:xfrm>
          <a:custGeom>
            <a:avLst/>
            <a:gdLst>
              <a:gd name="connsiteX0" fmla="*/ 0 w 4057388"/>
              <a:gd name="connsiteY0" fmla="*/ 0 h 1337094"/>
              <a:gd name="connsiteX1" fmla="*/ 4057388 w 4057388"/>
              <a:gd name="connsiteY1" fmla="*/ 0 h 1337094"/>
              <a:gd name="connsiteX2" fmla="*/ 4057388 w 4057388"/>
              <a:gd name="connsiteY2" fmla="*/ 1337094 h 1337094"/>
              <a:gd name="connsiteX3" fmla="*/ 0 w 4057388"/>
              <a:gd name="connsiteY3" fmla="*/ 1337094 h 1337094"/>
              <a:gd name="connsiteX4" fmla="*/ 0 w 4057388"/>
              <a:gd name="connsiteY4" fmla="*/ 0 h 13370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57388" h="1337094">
                <a:moveTo>
                  <a:pt x="0" y="0"/>
                </a:moveTo>
                <a:lnTo>
                  <a:pt x="4057388" y="0"/>
                </a:lnTo>
                <a:lnTo>
                  <a:pt x="4057388" y="1337094"/>
                </a:lnTo>
                <a:lnTo>
                  <a:pt x="0" y="1337094"/>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81268" tIns="81268" rIns="81268" bIns="81268" numCol="1" spcCol="1269" anchor="ctr" anchorCtr="0">
            <a:no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defTabSz="2844392">
              <a:lnSpc>
                <a:spcPct val="90000"/>
              </a:lnSpc>
              <a:spcBef>
                <a:spcPct val="0"/>
              </a:spcBef>
              <a:spcAft>
                <a:spcPct val="35000"/>
              </a:spcAft>
            </a:pPr>
            <a:r>
              <a:rPr lang="en-US" sz="6400" b="1" dirty="0" smtClean="0">
                <a:ln w="11430"/>
                <a:solidFill>
                  <a:srgbClr val="2B2B2B"/>
                </a:solidFill>
                <a:effectLst>
                  <a:outerShdw blurRad="50800" dist="39000" dir="5460000" algn="tl">
                    <a:srgbClr val="000000">
                      <a:alpha val="38000"/>
                    </a:srgbClr>
                  </a:outerShdw>
                </a:effectLst>
              </a:rPr>
              <a:t>Chef Server</a:t>
            </a:r>
            <a:endParaRPr lang="en-US" sz="6400" b="1" dirty="0">
              <a:ln w="11430"/>
              <a:solidFill>
                <a:srgbClr val="2B2B2B"/>
              </a:solidFill>
              <a:effectLst>
                <a:outerShdw blurRad="50800" dist="39000" dir="5460000" algn="tl">
                  <a:srgbClr val="000000">
                    <a:alpha val="38000"/>
                  </a:srgbClr>
                </a:outerShdw>
              </a:effectLst>
            </a:endParaRPr>
          </a:p>
        </p:txBody>
      </p:sp>
      <p:sp>
        <p:nvSpPr>
          <p:cNvPr id="44" name="Freeform 43"/>
          <p:cNvSpPr/>
          <p:nvPr/>
        </p:nvSpPr>
        <p:spPr>
          <a:xfrm>
            <a:off x="439166" y="163880"/>
            <a:ext cx="7283010" cy="1337094"/>
          </a:xfrm>
          <a:custGeom>
            <a:avLst/>
            <a:gdLst>
              <a:gd name="connsiteX0" fmla="*/ 0 w 4057388"/>
              <a:gd name="connsiteY0" fmla="*/ 0 h 1337094"/>
              <a:gd name="connsiteX1" fmla="*/ 4057388 w 4057388"/>
              <a:gd name="connsiteY1" fmla="*/ 0 h 1337094"/>
              <a:gd name="connsiteX2" fmla="*/ 4057388 w 4057388"/>
              <a:gd name="connsiteY2" fmla="*/ 1337094 h 1337094"/>
              <a:gd name="connsiteX3" fmla="*/ 0 w 4057388"/>
              <a:gd name="connsiteY3" fmla="*/ 1337094 h 1337094"/>
              <a:gd name="connsiteX4" fmla="*/ 0 w 4057388"/>
              <a:gd name="connsiteY4" fmla="*/ 0 h 13370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57388" h="1337094">
                <a:moveTo>
                  <a:pt x="0" y="0"/>
                </a:moveTo>
                <a:lnTo>
                  <a:pt x="4057388" y="0"/>
                </a:lnTo>
                <a:lnTo>
                  <a:pt x="4057388" y="1337094"/>
                </a:lnTo>
                <a:lnTo>
                  <a:pt x="0" y="1337094"/>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81268" tIns="81268" rIns="81268" bIns="81268" numCol="1" spcCol="1269" anchor="ctr" anchorCtr="0">
            <a:no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defTabSz="2844392">
              <a:lnSpc>
                <a:spcPct val="90000"/>
              </a:lnSpc>
              <a:spcBef>
                <a:spcPct val="0"/>
              </a:spcBef>
              <a:spcAft>
                <a:spcPct val="35000"/>
              </a:spcAft>
            </a:pPr>
            <a:r>
              <a:rPr lang="en-US" sz="6400" b="1" dirty="0" smtClean="0">
                <a:ln w="11430"/>
                <a:solidFill>
                  <a:srgbClr val="2B2B2B"/>
                </a:solidFill>
                <a:effectLst>
                  <a:outerShdw blurRad="50800" dist="39000" dir="5460000" algn="tl">
                    <a:srgbClr val="000000">
                      <a:alpha val="38000"/>
                    </a:srgbClr>
                  </a:outerShdw>
                </a:effectLst>
              </a:rPr>
              <a:t>Managed Nodes</a:t>
            </a:r>
            <a:endParaRPr lang="en-US" sz="6400" b="1" dirty="0">
              <a:ln w="11430"/>
              <a:solidFill>
                <a:srgbClr val="2B2B2B"/>
              </a:solidFill>
              <a:effectLst>
                <a:outerShdw blurRad="50800" dist="39000" dir="5460000" algn="tl">
                  <a:srgbClr val="000000">
                    <a:alpha val="38000"/>
                  </a:srgbClr>
                </a:outerShdw>
              </a:effectLst>
            </a:endParaRPr>
          </a:p>
        </p:txBody>
      </p:sp>
      <p:sp>
        <p:nvSpPr>
          <p:cNvPr id="45" name="Rectangle 44"/>
          <p:cNvSpPr/>
          <p:nvPr/>
        </p:nvSpPr>
        <p:spPr>
          <a:xfrm>
            <a:off x="11816794" y="5073130"/>
            <a:ext cx="2618225" cy="1354217"/>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KNIFE</a:t>
            </a:r>
          </a:p>
          <a:p>
            <a:pPr algn="ctr"/>
            <a:r>
              <a:rPr lang="en-US" sz="28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(BERKSHELF)</a:t>
            </a:r>
            <a:endParaRPr lang="en-US" sz="28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46" name="Rectangle 45"/>
          <p:cNvSpPr/>
          <p:nvPr/>
        </p:nvSpPr>
        <p:spPr>
          <a:xfrm>
            <a:off x="4342344" y="2070839"/>
            <a:ext cx="4762654" cy="1354217"/>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CHEF CLIENT</a:t>
            </a:r>
            <a:b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br>
            <a:r>
              <a:rPr lang="en-US" sz="28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(CONVERGE)</a:t>
            </a:r>
            <a:endParaRPr lang="en-US" sz="28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51" name="Rectangle 50"/>
          <p:cNvSpPr/>
          <p:nvPr/>
        </p:nvSpPr>
        <p:spPr>
          <a:xfrm>
            <a:off x="4186092" y="8436415"/>
            <a:ext cx="4173914" cy="52322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28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LOCAL WORKSTATION</a:t>
            </a:r>
            <a:endParaRPr lang="en-US" sz="28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Tree>
    <p:extLst>
      <p:ext uri="{BB962C8B-B14F-4D97-AF65-F5344CB8AC3E}">
        <p14:creationId xmlns:p14="http://schemas.microsoft.com/office/powerpoint/2010/main" val="19217174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P spid="46" grpId="0"/>
      <p:bldP spid="51"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1" y="1698465"/>
            <a:ext cx="16287147" cy="5758082"/>
          </a:xfrm>
          <a:prstGeom prst="rect">
            <a:avLst/>
          </a:prstGeom>
        </p:spPr>
      </p:pic>
    </p:spTree>
    <p:extLst>
      <p:ext uri="{BB962C8B-B14F-4D97-AF65-F5344CB8AC3E}">
        <p14:creationId xmlns:p14="http://schemas.microsoft.com/office/powerpoint/2010/main" val="1561558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342244" y="478009"/>
            <a:ext cx="6617376" cy="6568838"/>
          </a:xfrm>
          <a:prstGeom prst="rect">
            <a:avLst/>
          </a:prstGeom>
        </p:spPr>
      </p:pic>
      <p:sp>
        <p:nvSpPr>
          <p:cNvPr id="4" name="Rectangle 3"/>
          <p:cNvSpPr/>
          <p:nvPr/>
        </p:nvSpPr>
        <p:spPr>
          <a:xfrm>
            <a:off x="8213774" y="2676383"/>
            <a:ext cx="6616083" cy="341632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72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Infrastructure as </a:t>
            </a:r>
            <a:br>
              <a:rPr lang="en-US" sz="72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br>
            <a:r>
              <a:rPr lang="en-US" sz="72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Code</a:t>
            </a:r>
            <a:endParaRPr lang="en-US" sz="72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5" name="Rectangle 4"/>
          <p:cNvSpPr/>
          <p:nvPr/>
        </p:nvSpPr>
        <p:spPr>
          <a:xfrm>
            <a:off x="643997" y="6782392"/>
            <a:ext cx="6616083" cy="1200329"/>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72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Test Kitchen</a:t>
            </a:r>
            <a:endParaRPr lang="en-US" sz="72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Tree>
    <p:extLst>
      <p:ext uri="{BB962C8B-B14F-4D97-AF65-F5344CB8AC3E}">
        <p14:creationId xmlns:p14="http://schemas.microsoft.com/office/powerpoint/2010/main" val="33738997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512080" y="1033579"/>
            <a:ext cx="5892800" cy="5765800"/>
          </a:xfrm>
          <a:prstGeom prst="rect">
            <a:avLst/>
          </a:prstGeom>
        </p:spPr>
      </p:pic>
      <p:pic>
        <p:nvPicPr>
          <p:cNvPr id="4" name="Picture 3"/>
          <p:cNvPicPr>
            <a:picLocks noChangeAspect="1"/>
          </p:cNvPicPr>
          <p:nvPr/>
        </p:nvPicPr>
        <p:blipFill>
          <a:blip r:embed="rId4"/>
          <a:stretch>
            <a:fillRect/>
          </a:stretch>
        </p:blipFill>
        <p:spPr>
          <a:xfrm>
            <a:off x="8471995" y="1697279"/>
            <a:ext cx="6862238" cy="4571136"/>
          </a:xfrm>
          <a:prstGeom prst="rect">
            <a:avLst/>
          </a:prstGeom>
        </p:spPr>
      </p:pic>
    </p:spTree>
    <p:extLst>
      <p:ext uri="{BB962C8B-B14F-4D97-AF65-F5344CB8AC3E}">
        <p14:creationId xmlns:p14="http://schemas.microsoft.com/office/powerpoint/2010/main" val="2109358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9"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0" fill="hold"/>
                                        <p:tgtEl>
                                          <p:spTgt spid="3"/>
                                        </p:tgtEl>
                                        <p:attrNameLst>
                                          <p:attrName>ppt_w</p:attrName>
                                        </p:attrNameLst>
                                      </p:cBhvr>
                                      <p:tavLst>
                                        <p:tav tm="0" fmla="#ppt_w*sin(2.5*pi*$)">
                                          <p:val>
                                            <p:fltVal val="0"/>
                                          </p:val>
                                        </p:tav>
                                        <p:tav tm="100000">
                                          <p:val>
                                            <p:fltVal val="1"/>
                                          </p:val>
                                        </p:tav>
                                      </p:tavLst>
                                    </p:anim>
                                    <p:anim calcmode="lin" valueType="num">
                                      <p:cBhvr>
                                        <p:cTn id="8" dur="5000" fill="hold"/>
                                        <p:tgtEl>
                                          <p:spTgt spid="3"/>
                                        </p:tgtEl>
                                        <p:attrNameLst>
                                          <p:attrName>ppt_h</p:attrName>
                                        </p:attrNameLst>
                                      </p:cBhvr>
                                      <p:tavLst>
                                        <p:tav tm="0">
                                          <p:val>
                                            <p:strVal val="#ppt_h"/>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9" presetClass="exit" presetSubtype="0" fill="hold" nodeType="withEffect">
                                  <p:stCondLst>
                                    <p:cond delay="0"/>
                                  </p:stCondLst>
                                  <p:childTnLst>
                                    <p:animEffect transition="out" filter="dissolve">
                                      <p:cBhvr>
                                        <p:cTn id="15" dur="500"/>
                                        <p:tgtEl>
                                          <p:spTgt spid="3"/>
                                        </p:tgtEl>
                                      </p:cBhvr>
                                    </p:animEffect>
                                    <p:set>
                                      <p:cBhvr>
                                        <p:cTn id="16"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81815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bwMode="auto">
          <a:xfrm>
            <a:off x="3013752" y="3704942"/>
            <a:ext cx="10972800" cy="1337551"/>
          </a:xfrm>
        </p:spPr>
        <p:txBody>
          <a:bodyPr/>
          <a:lstStyle/>
          <a:p>
            <a:r>
              <a:rPr lang="en-US" dirty="0" smtClean="0"/>
              <a:t>Hosted Chef and Chef Server</a:t>
            </a:r>
            <a:endParaRPr lang="en-US" dirty="0"/>
          </a:p>
        </p:txBody>
      </p:sp>
    </p:spTree>
    <p:extLst>
      <p:ext uri="{BB962C8B-B14F-4D97-AF65-F5344CB8AC3E}">
        <p14:creationId xmlns:p14="http://schemas.microsoft.com/office/powerpoint/2010/main" val="11691078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4294967295"/>
          </p:nvPr>
        </p:nvSpPr>
        <p:spPr>
          <a:xfrm>
            <a:off x="12598400" y="8475663"/>
            <a:ext cx="3657600" cy="485775"/>
          </a:xfrm>
        </p:spPr>
        <p:txBody>
          <a:bodyPr/>
          <a:lstStyle/>
          <a:p>
            <a:fld id="{2D3AC244-EF0F-45B5-99B7-04DF836D954E}" type="slidenum">
              <a:rPr lang="en-US" smtClean="0"/>
              <a:t>24</a:t>
            </a:fld>
            <a:endParaRPr lang="en-US" dirty="0"/>
          </a:p>
        </p:txBody>
      </p:sp>
      <p:sp>
        <p:nvSpPr>
          <p:cNvPr id="8" name="Rectangle 7"/>
          <p:cNvSpPr/>
          <p:nvPr/>
        </p:nvSpPr>
        <p:spPr>
          <a:xfrm>
            <a:off x="2870859" y="3583222"/>
            <a:ext cx="9995607" cy="923330"/>
          </a:xfrm>
          <a:prstGeom prst="rect">
            <a:avLst/>
          </a:prstGeom>
        </p:spPr>
        <p:txBody>
          <a:bodyPr wrap="none">
            <a:spAutoFit/>
            <a:scene3d>
              <a:camera prst="orthographicFront"/>
              <a:lightRig rig="flat" dir="tl">
                <a:rot lat="0" lon="0" rev="6600000"/>
              </a:lightRig>
            </a:scene3d>
            <a:sp3d extrusionH="25400" contourW="8890">
              <a:bevelT w="38100" h="31750"/>
              <a:contourClr>
                <a:schemeClr val="accent2">
                  <a:shade val="75000"/>
                </a:schemeClr>
              </a:contourClr>
            </a:sp3d>
          </a:bodyPr>
          <a:lstStyle/>
          <a:p>
            <a:r>
              <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https://</a:t>
            </a:r>
            <a:r>
              <a:rPr lang="en-US" sz="5400" b="1" dirty="0" err="1">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manage.chef.io</a:t>
            </a:r>
            <a:r>
              <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/signup</a:t>
            </a:r>
          </a:p>
        </p:txBody>
      </p:sp>
    </p:spTree>
    <p:extLst>
      <p:ext uri="{BB962C8B-B14F-4D97-AF65-F5344CB8AC3E}">
        <p14:creationId xmlns:p14="http://schemas.microsoft.com/office/powerpoint/2010/main" val="9272922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knife</a:t>
            </a:r>
            <a:endParaRPr lang="en-US" dirty="0"/>
          </a:p>
        </p:txBody>
      </p:sp>
      <p:sp>
        <p:nvSpPr>
          <p:cNvPr id="3" name="Subtitle 2"/>
          <p:cNvSpPr>
            <a:spLocks noGrp="1"/>
          </p:cNvSpPr>
          <p:nvPr>
            <p:ph type="subTitle" idx="1"/>
          </p:nvPr>
        </p:nvSpPr>
        <p:spPr/>
        <p:txBody>
          <a:bodyPr/>
          <a:lstStyle/>
          <a:p>
            <a:r>
              <a:rPr lang="en-US" dirty="0"/>
              <a:t>knife is a command-line tool that provides an interface between a local chef-repo and the Chef </a:t>
            </a:r>
            <a:r>
              <a:rPr lang="en-US" dirty="0" smtClean="0"/>
              <a:t>Server</a:t>
            </a:r>
            <a:r>
              <a:rPr lang="en-US" dirty="0"/>
              <a:t>. </a:t>
            </a:r>
            <a:endParaRPr lang="en-US" dirty="0" smtClean="0"/>
          </a:p>
        </p:txBody>
      </p:sp>
      <p:sp>
        <p:nvSpPr>
          <p:cNvPr id="6" name="Content Placeholder 5"/>
          <p:cNvSpPr>
            <a:spLocks noGrp="1"/>
          </p:cNvSpPr>
          <p:nvPr>
            <p:ph sz="quarter" idx="13"/>
          </p:nvPr>
        </p:nvSpPr>
        <p:spPr/>
        <p:txBody>
          <a:bodyPr/>
          <a:lstStyle/>
          <a:p>
            <a:endParaRPr lang="en-US"/>
          </a:p>
        </p:txBody>
      </p:sp>
    </p:spTree>
    <p:extLst>
      <p:ext uri="{BB962C8B-B14F-4D97-AF65-F5344CB8AC3E}">
        <p14:creationId xmlns:p14="http://schemas.microsoft.com/office/powerpoint/2010/main" val="3858108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Available subcommands: (for details, knife SUB-COMMAND --help)</a:t>
            </a:r>
          </a:p>
          <a:p>
            <a:endParaRPr lang="en-US" dirty="0"/>
          </a:p>
          <a:p>
            <a:r>
              <a:rPr lang="en-US" dirty="0"/>
              <a:t>** BOOTSTRAP COMMANDS **</a:t>
            </a:r>
          </a:p>
          <a:p>
            <a:r>
              <a:rPr lang="en-US" dirty="0"/>
              <a:t>knife bootstrap FQDN (options)</a:t>
            </a:r>
          </a:p>
          <a:p>
            <a:r>
              <a:rPr lang="en-US" dirty="0"/>
              <a:t>knife bootstrap windows </a:t>
            </a:r>
            <a:r>
              <a:rPr lang="en-US" dirty="0" err="1"/>
              <a:t>ssh</a:t>
            </a:r>
            <a:r>
              <a:rPr lang="en-US" dirty="0"/>
              <a:t> FQDN (options)</a:t>
            </a:r>
          </a:p>
          <a:p>
            <a:r>
              <a:rPr lang="en-US" dirty="0"/>
              <a:t>knife bootstrap windows </a:t>
            </a:r>
            <a:r>
              <a:rPr lang="en-US" dirty="0" err="1"/>
              <a:t>winrm</a:t>
            </a:r>
            <a:r>
              <a:rPr lang="en-US" dirty="0"/>
              <a:t> FQDN (options)</a:t>
            </a:r>
          </a:p>
          <a:p>
            <a:endParaRPr lang="en-US" dirty="0"/>
          </a:p>
          <a:p>
            <a:r>
              <a:rPr lang="en-US" dirty="0"/>
              <a:t>** CLIENT COMMANDS **</a:t>
            </a:r>
          </a:p>
          <a:p>
            <a:r>
              <a:rPr lang="en-US" dirty="0"/>
              <a:t>knife client bulk delete REGEX (options)</a:t>
            </a:r>
          </a:p>
          <a:p>
            <a:r>
              <a:rPr lang="en-US" dirty="0"/>
              <a:t>knife client create CLIENT (options)</a:t>
            </a:r>
          </a:p>
          <a:p>
            <a:r>
              <a:rPr lang="en-US" dirty="0"/>
              <a:t>knife client delete CLIENT (options)</a:t>
            </a:r>
          </a:p>
          <a:p>
            <a:r>
              <a:rPr lang="en-US" dirty="0"/>
              <a:t>knife client edit CLIENT (options</a:t>
            </a:r>
            <a:r>
              <a:rPr lang="en-US" dirty="0" smtClean="0"/>
              <a:t>)</a:t>
            </a:r>
            <a:endParaRPr lang="en-US" dirty="0"/>
          </a:p>
        </p:txBody>
      </p:sp>
      <p:sp>
        <p:nvSpPr>
          <p:cNvPr id="3" name="Title 2"/>
          <p:cNvSpPr>
            <a:spLocks noGrp="1"/>
          </p:cNvSpPr>
          <p:nvPr>
            <p:ph type="title"/>
          </p:nvPr>
        </p:nvSpPr>
        <p:spPr/>
        <p:txBody>
          <a:bodyPr/>
          <a:lstStyle/>
          <a:p>
            <a:r>
              <a:rPr lang="en-US" dirty="0" smtClean="0"/>
              <a:t>knife </a:t>
            </a:r>
            <a:r>
              <a:rPr lang="en-US" dirty="0"/>
              <a:t>--help</a:t>
            </a:r>
          </a:p>
        </p:txBody>
      </p:sp>
      <p:sp>
        <p:nvSpPr>
          <p:cNvPr id="4" name="Text Placeholder 3"/>
          <p:cNvSpPr>
            <a:spLocks noGrp="1"/>
          </p:cNvSpPr>
          <p:nvPr>
            <p:ph type="body" sz="quarter" idx="11"/>
          </p:nvPr>
        </p:nvSpPr>
        <p:spPr/>
        <p:txBody>
          <a:bodyPr/>
          <a:lstStyle/>
          <a:p>
            <a:r>
              <a:rPr lang="en-US" dirty="0" smtClean="0"/>
              <a:t>$ knife --help</a:t>
            </a:r>
            <a:endParaRPr lang="en-US" dirty="0"/>
          </a:p>
        </p:txBody>
      </p:sp>
    </p:spTree>
    <p:extLst>
      <p:ext uri="{BB962C8B-B14F-4D97-AF65-F5344CB8AC3E}">
        <p14:creationId xmlns:p14="http://schemas.microsoft.com/office/powerpoint/2010/main" val="1875122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5329088"/>
          </a:xfrm>
        </p:spPr>
        <p:txBody>
          <a:bodyPr/>
          <a:lstStyle/>
          <a:p>
            <a:r>
              <a:rPr lang="en-US" dirty="0" smtClean="0"/>
              <a:t>Available </a:t>
            </a:r>
            <a:r>
              <a:rPr lang="en-US" dirty="0"/>
              <a:t>client subcommands: (for details, knife SUB-COMMAND --help)</a:t>
            </a:r>
          </a:p>
          <a:p>
            <a:endParaRPr lang="en-US" dirty="0"/>
          </a:p>
          <a:p>
            <a:r>
              <a:rPr lang="en-US" dirty="0"/>
              <a:t>** CLIENT COMMANDS **</a:t>
            </a:r>
          </a:p>
          <a:p>
            <a:r>
              <a:rPr lang="en-US" dirty="0"/>
              <a:t>knife client bulk delete REGEX (options)</a:t>
            </a:r>
          </a:p>
          <a:p>
            <a:r>
              <a:rPr lang="en-US" dirty="0"/>
              <a:t>knife client create CLIENT (options)</a:t>
            </a:r>
          </a:p>
          <a:p>
            <a:r>
              <a:rPr lang="en-US" dirty="0"/>
              <a:t>knife client delete CLIENT (options)</a:t>
            </a:r>
          </a:p>
          <a:p>
            <a:r>
              <a:rPr lang="en-US" dirty="0"/>
              <a:t>knife client edit CLIENT (options)</a:t>
            </a:r>
          </a:p>
          <a:p>
            <a:r>
              <a:rPr lang="en-US" dirty="0"/>
              <a:t>knife client list (options)</a:t>
            </a:r>
          </a:p>
          <a:p>
            <a:r>
              <a:rPr lang="en-US" dirty="0"/>
              <a:t>knife client reregister CLIENT (options)</a:t>
            </a:r>
          </a:p>
          <a:p>
            <a:r>
              <a:rPr lang="en-US" dirty="0"/>
              <a:t>knife client show CLIENT (options)</a:t>
            </a:r>
          </a:p>
        </p:txBody>
      </p:sp>
      <p:sp>
        <p:nvSpPr>
          <p:cNvPr id="3" name="Title 2"/>
          <p:cNvSpPr>
            <a:spLocks noGrp="1"/>
          </p:cNvSpPr>
          <p:nvPr>
            <p:ph type="title"/>
          </p:nvPr>
        </p:nvSpPr>
        <p:spPr/>
        <p:txBody>
          <a:bodyPr/>
          <a:lstStyle/>
          <a:p>
            <a:r>
              <a:rPr lang="en-US" dirty="0" smtClean="0"/>
              <a:t>knife </a:t>
            </a:r>
            <a:r>
              <a:rPr lang="en-US" dirty="0"/>
              <a:t>client --help</a:t>
            </a:r>
          </a:p>
        </p:txBody>
      </p:sp>
      <p:sp>
        <p:nvSpPr>
          <p:cNvPr id="4" name="Text Placeholder 3"/>
          <p:cNvSpPr>
            <a:spLocks noGrp="1"/>
          </p:cNvSpPr>
          <p:nvPr>
            <p:ph type="body" sz="quarter" idx="11"/>
          </p:nvPr>
        </p:nvSpPr>
        <p:spPr/>
        <p:txBody>
          <a:bodyPr/>
          <a:lstStyle/>
          <a:p>
            <a:r>
              <a:rPr lang="en-US" dirty="0" smtClean="0"/>
              <a:t>$ knife client --help</a:t>
            </a:r>
            <a:endParaRPr lang="en-US" dirty="0"/>
          </a:p>
        </p:txBody>
      </p:sp>
      <p:sp>
        <p:nvSpPr>
          <p:cNvPr id="9" name="Rectangle 8"/>
          <p:cNvSpPr/>
          <p:nvPr/>
        </p:nvSpPr>
        <p:spPr bwMode="auto">
          <a:xfrm>
            <a:off x="1120567" y="5572013"/>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271535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19939" y="2296507"/>
            <a:ext cx="14423693" cy="2450591"/>
          </a:xfrm>
        </p:spPr>
        <p:txBody>
          <a:bodyPr/>
          <a:lstStyle/>
          <a:p>
            <a:r>
              <a:rPr lang="en-US" dirty="0" smtClean="0"/>
              <a:t>ORGNAME-validator</a:t>
            </a:r>
          </a:p>
        </p:txBody>
      </p:sp>
      <p:sp>
        <p:nvSpPr>
          <p:cNvPr id="3" name="Title 2"/>
          <p:cNvSpPr>
            <a:spLocks noGrp="1"/>
          </p:cNvSpPr>
          <p:nvPr>
            <p:ph type="title"/>
          </p:nvPr>
        </p:nvSpPr>
        <p:spPr/>
        <p:txBody>
          <a:bodyPr/>
          <a:lstStyle/>
          <a:p>
            <a:r>
              <a:rPr lang="en-US" dirty="0" smtClean="0"/>
              <a:t>knife </a:t>
            </a:r>
            <a:r>
              <a:rPr lang="en-US" dirty="0"/>
              <a:t>client </a:t>
            </a:r>
            <a:r>
              <a:rPr lang="en-US" dirty="0" smtClean="0"/>
              <a:t>list</a:t>
            </a:r>
            <a:endParaRPr lang="en-US" dirty="0"/>
          </a:p>
        </p:txBody>
      </p:sp>
      <p:sp>
        <p:nvSpPr>
          <p:cNvPr id="4" name="Text Placeholder 3"/>
          <p:cNvSpPr>
            <a:spLocks noGrp="1"/>
          </p:cNvSpPr>
          <p:nvPr>
            <p:ph type="body" sz="quarter" idx="11"/>
          </p:nvPr>
        </p:nvSpPr>
        <p:spPr/>
        <p:txBody>
          <a:bodyPr/>
          <a:lstStyle/>
          <a:p>
            <a:r>
              <a:rPr lang="en-US" dirty="0" smtClean="0"/>
              <a:t>$ knife client list</a:t>
            </a:r>
            <a:endParaRPr lang="en-US" dirty="0"/>
          </a:p>
        </p:txBody>
      </p:sp>
    </p:spTree>
    <p:extLst>
      <p:ext uri="{BB962C8B-B14F-4D97-AF65-F5344CB8AC3E}">
        <p14:creationId xmlns:p14="http://schemas.microsoft.com/office/powerpoint/2010/main" val="1411137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671556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0" y="-69345"/>
            <a:ext cx="16256000" cy="11297920"/>
          </a:xfrm>
          <a:prstGeom prst="rect">
            <a:avLst/>
          </a:prstGeom>
        </p:spPr>
      </p:pic>
    </p:spTree>
    <p:extLst>
      <p:ext uri="{BB962C8B-B14F-4D97-AF65-F5344CB8AC3E}">
        <p14:creationId xmlns:p14="http://schemas.microsoft.com/office/powerpoint/2010/main" val="952286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bwMode="auto">
          <a:xfrm>
            <a:off x="3013751" y="3704942"/>
            <a:ext cx="12711157" cy="1337551"/>
          </a:xfrm>
        </p:spPr>
        <p:txBody>
          <a:bodyPr/>
          <a:lstStyle/>
          <a:p>
            <a:r>
              <a:rPr lang="en-US" dirty="0" smtClean="0"/>
              <a:t>Resources, Recipes, &amp; Cookbooks </a:t>
            </a:r>
            <a:endParaRPr lang="en-US" dirty="0"/>
          </a:p>
        </p:txBody>
      </p:sp>
    </p:spTree>
    <p:extLst>
      <p:ext uri="{BB962C8B-B14F-4D97-AF65-F5344CB8AC3E}">
        <p14:creationId xmlns:p14="http://schemas.microsoft.com/office/powerpoint/2010/main" val="19178315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4294967295"/>
          </p:nvPr>
        </p:nvSpPr>
        <p:spPr>
          <a:xfrm>
            <a:off x="12598400" y="8475663"/>
            <a:ext cx="3657600" cy="485775"/>
          </a:xfrm>
        </p:spPr>
        <p:txBody>
          <a:bodyPr/>
          <a:lstStyle/>
          <a:p>
            <a:fld id="{2D3AC244-EF0F-45B5-99B7-04DF836D954E}" type="slidenum">
              <a:rPr lang="en-US" smtClean="0"/>
              <a:t>31</a:t>
            </a:fld>
            <a:endParaRPr lang="en-US" dirty="0"/>
          </a:p>
        </p:txBody>
      </p:sp>
      <p:pic>
        <p:nvPicPr>
          <p:cNvPr id="7" name="Picture 6"/>
          <p:cNvPicPr>
            <a:picLocks noChangeAspect="1"/>
          </p:cNvPicPr>
          <p:nvPr/>
        </p:nvPicPr>
        <p:blipFill>
          <a:blip r:embed="rId3"/>
          <a:stretch>
            <a:fillRect/>
          </a:stretch>
        </p:blipFill>
        <p:spPr>
          <a:xfrm>
            <a:off x="2232672" y="0"/>
            <a:ext cx="12003170" cy="9253726"/>
          </a:xfrm>
          <a:prstGeom prst="rect">
            <a:avLst/>
          </a:prstGeom>
        </p:spPr>
      </p:pic>
    </p:spTree>
    <p:extLst>
      <p:ext uri="{BB962C8B-B14F-4D97-AF65-F5344CB8AC3E}">
        <p14:creationId xmlns:p14="http://schemas.microsoft.com/office/powerpoint/2010/main" val="1379420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09599" y="304800"/>
            <a:ext cx="15504543" cy="827577"/>
          </a:xfrm>
        </p:spPr>
        <p:txBody>
          <a:bodyPr>
            <a:normAutofit/>
          </a:bodyPr>
          <a:lstStyle/>
          <a:p>
            <a:r>
              <a:rPr lang="en-US" sz="4800" dirty="0" smtClean="0"/>
              <a:t>Change into the Cookbooks Directory</a:t>
            </a:r>
            <a:endParaRPr lang="en-US" sz="4800" dirty="0"/>
          </a:p>
        </p:txBody>
      </p:sp>
      <p:sp>
        <p:nvSpPr>
          <p:cNvPr id="4" name="Text Placeholder 3"/>
          <p:cNvSpPr>
            <a:spLocks noGrp="1"/>
          </p:cNvSpPr>
          <p:nvPr>
            <p:ph type="body" sz="quarter" idx="11"/>
          </p:nvPr>
        </p:nvSpPr>
        <p:spPr>
          <a:xfrm>
            <a:off x="1150606" y="1290293"/>
            <a:ext cx="14422528" cy="2950105"/>
          </a:xfrm>
        </p:spPr>
        <p:txBody>
          <a:bodyPr anchor="t"/>
          <a:lstStyle/>
          <a:p>
            <a:r>
              <a:rPr lang="en-US" dirty="0" smtClean="0"/>
              <a:t>$ cd chef-repo</a:t>
            </a:r>
          </a:p>
          <a:p>
            <a:r>
              <a:rPr lang="en-US" dirty="0" smtClean="0"/>
              <a:t>$ cd cookbooks</a:t>
            </a:r>
            <a:endParaRPr lang="en-US" dirty="0"/>
          </a:p>
        </p:txBody>
      </p:sp>
    </p:spTree>
    <p:extLst>
      <p:ext uri="{BB962C8B-B14F-4D97-AF65-F5344CB8AC3E}">
        <p14:creationId xmlns:p14="http://schemas.microsoft.com/office/powerpoint/2010/main" val="552919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18056" y="3991733"/>
            <a:ext cx="12254005" cy="951447"/>
          </a:xfrm>
        </p:spPr>
        <p:txBody>
          <a:bodyPr>
            <a:normAutofit fontScale="90000"/>
          </a:bodyPr>
          <a:lstStyle/>
          <a:p>
            <a:r>
              <a:rPr lang="en-US" dirty="0" smtClean="0"/>
              <a:t>Create a Web Server Cookbook</a:t>
            </a:r>
            <a:endParaRPr lang="en-US" dirty="0"/>
          </a:p>
        </p:txBody>
      </p:sp>
      <p:sp>
        <p:nvSpPr>
          <p:cNvPr id="7" name="Text Placeholder 2"/>
          <p:cNvSpPr>
            <a:spLocks noGrp="1"/>
          </p:cNvSpPr>
          <p:nvPr>
            <p:ph type="body" sz="quarter" idx="10"/>
          </p:nvPr>
        </p:nvSpPr>
        <p:spPr>
          <a:xfrm>
            <a:off x="3012273" y="5989430"/>
            <a:ext cx="11318532" cy="2575108"/>
          </a:xfrm>
        </p:spPr>
        <p:txBody>
          <a:bodyPr>
            <a:noAutofit/>
          </a:bodyPr>
          <a:lstStyle/>
          <a:p>
            <a:pPr marL="457200" indent="-457200">
              <a:buFont typeface="Wingdings" charset="2"/>
              <a:buChar char="q"/>
            </a:pPr>
            <a:r>
              <a:rPr lang="en-US" sz="2667" dirty="0"/>
              <a:t>Use </a:t>
            </a:r>
            <a:r>
              <a:rPr lang="en-US" sz="2667" dirty="0" smtClean="0">
                <a:latin typeface="+mj-lt"/>
                <a:cs typeface="Courier New" panose="02070309020205020404" pitchFamily="49" charset="0"/>
              </a:rPr>
              <a:t>chef</a:t>
            </a:r>
            <a:r>
              <a:rPr lang="en-US" sz="2667" dirty="0" smtClean="0"/>
              <a:t> </a:t>
            </a:r>
            <a:r>
              <a:rPr lang="en-US" sz="2667" dirty="0"/>
              <a:t>to generate a cookbook to store </a:t>
            </a:r>
            <a:r>
              <a:rPr lang="en-US" sz="2667" dirty="0" smtClean="0"/>
              <a:t>our recipes.</a:t>
            </a:r>
          </a:p>
          <a:p>
            <a:pPr marL="457200" indent="-457200">
              <a:buFont typeface="Wingdings" charset="2"/>
              <a:buChar char="q"/>
            </a:pPr>
            <a:r>
              <a:rPr lang="en-US" sz="2667" dirty="0" smtClean="0"/>
              <a:t>Create a recipe to manage a Web Server.</a:t>
            </a:r>
            <a:endParaRPr lang="en-US" sz="2667" dirty="0"/>
          </a:p>
        </p:txBody>
      </p:sp>
      <p:sp>
        <p:nvSpPr>
          <p:cNvPr id="9" name="Title 1"/>
          <p:cNvSpPr txBox="1">
            <a:spLocks/>
          </p:cNvSpPr>
          <p:nvPr/>
        </p:nvSpPr>
        <p:spPr bwMode="white">
          <a:xfrm>
            <a:off x="574027" y="2259511"/>
            <a:ext cx="12254005" cy="951447"/>
          </a:xfrm>
          <a:prstGeom prst="rect">
            <a:avLst/>
          </a:prstGeom>
        </p:spPr>
        <p:txBody>
          <a:bodyPr vert="horz" wrap="square" lIns="91440" tIns="91440" rIns="91440" bIns="91440" rtlCol="0" anchor="ctr" anchorCtr="0">
            <a:normAutofit fontScale="90000" lnSpcReduction="10000"/>
          </a:bodyPr>
          <a:lstStyle>
            <a:lvl1pPr algn="l" defTabSz="1219120" rtl="0" eaLnBrk="1" latinLnBrk="0" hangingPunct="1">
              <a:lnSpc>
                <a:spcPct val="90000"/>
              </a:lnSpc>
              <a:spcBef>
                <a:spcPct val="0"/>
              </a:spcBef>
              <a:buNone/>
              <a:defRPr lang="en-US" sz="6400" b="1" kern="1200" cap="none" spc="0" baseline="0">
                <a:ln w="3175">
                  <a:noFill/>
                </a:ln>
                <a:solidFill>
                  <a:schemeClr val="accent1"/>
                </a:solidFill>
                <a:effectLst/>
                <a:latin typeface="+mj-lt"/>
                <a:ea typeface="+mn-ea"/>
                <a:cs typeface="Arial" charset="0"/>
              </a:defRPr>
            </a:lvl1pPr>
          </a:lstStyle>
          <a:p>
            <a:r>
              <a:rPr lang="en-US" dirty="0" smtClean="0"/>
              <a:t>Group Lab</a:t>
            </a:r>
            <a:endParaRPr lang="en-US" dirty="0"/>
          </a:p>
        </p:txBody>
      </p:sp>
    </p:spTree>
    <p:extLst>
      <p:ext uri="{BB962C8B-B14F-4D97-AF65-F5344CB8AC3E}">
        <p14:creationId xmlns:p14="http://schemas.microsoft.com/office/powerpoint/2010/main" val="25022164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What is '</a:t>
            </a:r>
            <a:r>
              <a:rPr lang="en-US" dirty="0" smtClean="0">
                <a:latin typeface="+mn-lt"/>
                <a:cs typeface="Courier New" panose="02070309020205020404" pitchFamily="49" charset="0"/>
              </a:rPr>
              <a:t>chef'</a:t>
            </a:r>
            <a:r>
              <a:rPr lang="en-US" dirty="0" smtClean="0"/>
              <a:t>?</a:t>
            </a:r>
            <a:endParaRPr lang="en-US" dirty="0"/>
          </a:p>
        </p:txBody>
      </p:sp>
      <p:sp>
        <p:nvSpPr>
          <p:cNvPr id="3" name="Subtitle 2"/>
          <p:cNvSpPr>
            <a:spLocks noGrp="1"/>
          </p:cNvSpPr>
          <p:nvPr>
            <p:ph type="subTitle" idx="1"/>
          </p:nvPr>
        </p:nvSpPr>
        <p:spPr/>
        <p:txBody>
          <a:bodyPr/>
          <a:lstStyle/>
          <a:p>
            <a:r>
              <a:rPr lang="en-US" dirty="0" smtClean="0"/>
              <a:t>An executable program that allows you generate cookbooks and cookbook components.</a:t>
            </a:r>
            <a:endParaRPr lang="en-US" dirty="0"/>
          </a:p>
        </p:txBody>
      </p:sp>
      <p:sp>
        <p:nvSpPr>
          <p:cNvPr id="4" name="Content Placeholder 3"/>
          <p:cNvSpPr>
            <a:spLocks noGrp="1"/>
          </p:cNvSpPr>
          <p:nvPr>
            <p:ph sz="quarter" idx="13"/>
          </p:nvPr>
        </p:nvSpPr>
        <p:spPr/>
        <p:txBody>
          <a:bodyPr/>
          <a:lstStyle/>
          <a:p>
            <a:endParaRPr lang="en-US"/>
          </a:p>
        </p:txBody>
      </p:sp>
    </p:spTree>
    <p:extLst>
      <p:ext uri="{BB962C8B-B14F-4D97-AF65-F5344CB8AC3E}">
        <p14:creationId xmlns:p14="http://schemas.microsoft.com/office/powerpoint/2010/main" val="4247228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noAutofit/>
          </a:bodyPr>
          <a:lstStyle/>
          <a:p>
            <a:r>
              <a:rPr lang="fr-FR" sz="2200" dirty="0" smtClean="0"/>
              <a:t>Usa                                                                               </a:t>
            </a:r>
            <a:endParaRPr lang="fr-FR" sz="2200" dirty="0"/>
          </a:p>
          <a:p>
            <a:r>
              <a:rPr lang="fr-FR" sz="2200" dirty="0"/>
              <a:t>    chef -h/--help                                                                    </a:t>
            </a:r>
          </a:p>
          <a:p>
            <a:r>
              <a:rPr lang="fr-FR" sz="2200" dirty="0"/>
              <a:t>    chef -v/--version                                                                 </a:t>
            </a:r>
          </a:p>
          <a:p>
            <a:r>
              <a:rPr lang="fr-FR" sz="2200" dirty="0"/>
              <a:t>    chef command [arguments...] [options...]                                          </a:t>
            </a:r>
          </a:p>
          <a:p>
            <a:r>
              <a:rPr lang="fr-FR" sz="2200" dirty="0"/>
              <a:t>                                                                                      </a:t>
            </a:r>
            <a:r>
              <a:rPr lang="fr-FR" sz="2200" dirty="0" smtClean="0"/>
              <a:t>                                                                          </a:t>
            </a:r>
            <a:endParaRPr lang="fr-FR" sz="2200" dirty="0"/>
          </a:p>
          <a:p>
            <a:r>
              <a:rPr lang="fr-FR" sz="2200" dirty="0" err="1"/>
              <a:t>Available</a:t>
            </a:r>
            <a:r>
              <a:rPr lang="fr-FR" sz="2200" dirty="0"/>
              <a:t> </a:t>
            </a:r>
            <a:r>
              <a:rPr lang="fr-FR" sz="2200" dirty="0" err="1"/>
              <a:t>Commands</a:t>
            </a:r>
            <a:r>
              <a:rPr lang="fr-FR" sz="2200" dirty="0"/>
              <a:t>:                                                                   </a:t>
            </a:r>
          </a:p>
          <a:p>
            <a:r>
              <a:rPr lang="fr-FR" sz="2200" dirty="0"/>
              <a:t>    </a:t>
            </a:r>
            <a:r>
              <a:rPr lang="fr-FR" sz="2200" dirty="0" err="1"/>
              <a:t>exec</a:t>
            </a:r>
            <a:r>
              <a:rPr lang="fr-FR" sz="2200" dirty="0"/>
              <a:t>        </a:t>
            </a:r>
            <a:r>
              <a:rPr lang="fr-FR" sz="2200" dirty="0" err="1"/>
              <a:t>Runs</a:t>
            </a:r>
            <a:r>
              <a:rPr lang="fr-FR" sz="2200" dirty="0"/>
              <a:t> the command in </a:t>
            </a:r>
            <a:r>
              <a:rPr lang="fr-FR" sz="2200" dirty="0" err="1"/>
              <a:t>context</a:t>
            </a:r>
            <a:r>
              <a:rPr lang="fr-FR" sz="2200" dirty="0"/>
              <a:t> of the </a:t>
            </a:r>
            <a:r>
              <a:rPr lang="fr-FR" sz="2200" dirty="0" err="1"/>
              <a:t>embedded</a:t>
            </a:r>
            <a:r>
              <a:rPr lang="fr-FR" sz="2200" dirty="0"/>
              <a:t> </a:t>
            </a:r>
            <a:r>
              <a:rPr lang="fr-FR" sz="2200" dirty="0" err="1"/>
              <a:t>ruby</a:t>
            </a:r>
            <a:r>
              <a:rPr lang="fr-FR" sz="2200" dirty="0"/>
              <a:t>                      </a:t>
            </a:r>
          </a:p>
          <a:p>
            <a:r>
              <a:rPr lang="fr-FR" sz="2200" dirty="0"/>
              <a:t>    gem         </a:t>
            </a:r>
            <a:r>
              <a:rPr lang="fr-FR" sz="2200" dirty="0" err="1"/>
              <a:t>Runs</a:t>
            </a:r>
            <a:r>
              <a:rPr lang="fr-FR" sz="2200" dirty="0"/>
              <a:t> the `gem` command in </a:t>
            </a:r>
            <a:r>
              <a:rPr lang="fr-FR" sz="2200" dirty="0" err="1"/>
              <a:t>context</a:t>
            </a:r>
            <a:r>
              <a:rPr lang="fr-FR" sz="2200" dirty="0"/>
              <a:t> of the </a:t>
            </a:r>
            <a:r>
              <a:rPr lang="fr-FR" sz="2200" dirty="0" err="1"/>
              <a:t>embedded</a:t>
            </a:r>
            <a:r>
              <a:rPr lang="fr-FR" sz="2200" dirty="0"/>
              <a:t> </a:t>
            </a:r>
            <a:r>
              <a:rPr lang="fr-FR" sz="2200" dirty="0" err="1"/>
              <a:t>ruby</a:t>
            </a:r>
            <a:r>
              <a:rPr lang="fr-FR" sz="2200" dirty="0"/>
              <a:t>                </a:t>
            </a:r>
          </a:p>
          <a:p>
            <a:r>
              <a:rPr lang="fr-FR" sz="2200" dirty="0"/>
              <a:t>    </a:t>
            </a:r>
            <a:r>
              <a:rPr lang="fr-FR" sz="2200" dirty="0" err="1"/>
              <a:t>generate</a:t>
            </a:r>
            <a:r>
              <a:rPr lang="fr-FR" sz="2200" dirty="0"/>
              <a:t>    </a:t>
            </a:r>
            <a:r>
              <a:rPr lang="fr-FR" sz="2200" dirty="0" err="1"/>
              <a:t>Generate</a:t>
            </a:r>
            <a:r>
              <a:rPr lang="fr-FR" sz="2200" dirty="0"/>
              <a:t> a new </a:t>
            </a:r>
            <a:r>
              <a:rPr lang="fr-FR" sz="2200" dirty="0" err="1"/>
              <a:t>app</a:t>
            </a:r>
            <a:r>
              <a:rPr lang="fr-FR" sz="2200" dirty="0"/>
              <a:t>, </a:t>
            </a:r>
            <a:r>
              <a:rPr lang="fr-FR" sz="2200" dirty="0" err="1"/>
              <a:t>cookbook</a:t>
            </a:r>
            <a:r>
              <a:rPr lang="fr-FR" sz="2200" dirty="0"/>
              <a:t>, or component                            </a:t>
            </a:r>
          </a:p>
          <a:p>
            <a:r>
              <a:rPr lang="fr-FR" sz="2200" dirty="0"/>
              <a:t>    </a:t>
            </a:r>
            <a:r>
              <a:rPr lang="fr-FR" sz="2200" dirty="0" err="1"/>
              <a:t>shell-init</a:t>
            </a:r>
            <a:r>
              <a:rPr lang="fr-FR" sz="2200" dirty="0"/>
              <a:t>  </a:t>
            </a:r>
            <a:r>
              <a:rPr lang="fr-FR" sz="2200" dirty="0" err="1"/>
              <a:t>Initialize</a:t>
            </a:r>
            <a:r>
              <a:rPr lang="fr-FR" sz="2200" dirty="0"/>
              <a:t> </a:t>
            </a:r>
            <a:r>
              <a:rPr lang="fr-FR" sz="2200" dirty="0" err="1"/>
              <a:t>your</a:t>
            </a:r>
            <a:r>
              <a:rPr lang="fr-FR" sz="2200" dirty="0"/>
              <a:t> </a:t>
            </a:r>
            <a:r>
              <a:rPr lang="fr-FR" sz="2200" dirty="0" err="1"/>
              <a:t>shell</a:t>
            </a:r>
            <a:r>
              <a:rPr lang="fr-FR" sz="2200" dirty="0"/>
              <a:t> to use </a:t>
            </a:r>
            <a:r>
              <a:rPr lang="fr-FR" sz="2200" dirty="0" err="1"/>
              <a:t>ChefDK</a:t>
            </a:r>
            <a:r>
              <a:rPr lang="fr-FR" sz="2200" dirty="0"/>
              <a:t> as </a:t>
            </a:r>
            <a:r>
              <a:rPr lang="fr-FR" sz="2200" dirty="0" err="1"/>
              <a:t>your</a:t>
            </a:r>
            <a:r>
              <a:rPr lang="fr-FR" sz="2200" dirty="0"/>
              <a:t> </a:t>
            </a:r>
            <a:r>
              <a:rPr lang="fr-FR" sz="2200" dirty="0" err="1"/>
              <a:t>primary</a:t>
            </a:r>
            <a:r>
              <a:rPr lang="fr-FR" sz="2200" dirty="0"/>
              <a:t> </a:t>
            </a:r>
            <a:r>
              <a:rPr lang="fr-FR" sz="2200" dirty="0" err="1"/>
              <a:t>ruby</a:t>
            </a:r>
            <a:r>
              <a:rPr lang="fr-FR" sz="2200" dirty="0"/>
              <a:t>              </a:t>
            </a:r>
          </a:p>
          <a:p>
            <a:r>
              <a:rPr lang="fr-FR" sz="2200" dirty="0"/>
              <a:t>    </a:t>
            </a:r>
            <a:r>
              <a:rPr lang="fr-FR" sz="2200" dirty="0" err="1"/>
              <a:t>install</a:t>
            </a:r>
            <a:r>
              <a:rPr lang="fr-FR" sz="2200" dirty="0"/>
              <a:t>     Install </a:t>
            </a:r>
            <a:r>
              <a:rPr lang="fr-FR" sz="2200" dirty="0" err="1"/>
              <a:t>cookbooks</a:t>
            </a:r>
            <a:r>
              <a:rPr lang="fr-FR" sz="2200" dirty="0"/>
              <a:t> </a:t>
            </a:r>
            <a:r>
              <a:rPr lang="fr-FR" sz="2200" dirty="0" err="1"/>
              <a:t>from</a:t>
            </a:r>
            <a:r>
              <a:rPr lang="fr-FR" sz="2200" dirty="0"/>
              <a:t> a </a:t>
            </a:r>
            <a:r>
              <a:rPr lang="fr-FR" sz="2200" dirty="0" err="1"/>
              <a:t>Policyfile</a:t>
            </a:r>
            <a:r>
              <a:rPr lang="fr-FR" sz="2200" dirty="0"/>
              <a:t> and </a:t>
            </a:r>
            <a:r>
              <a:rPr lang="fr-FR" sz="2200" dirty="0" err="1"/>
              <a:t>generate</a:t>
            </a:r>
            <a:r>
              <a:rPr lang="fr-FR" sz="2200" dirty="0"/>
              <a:t> a </a:t>
            </a:r>
            <a:r>
              <a:rPr lang="fr-FR" sz="2200" dirty="0" err="1"/>
              <a:t>locked</a:t>
            </a:r>
            <a:r>
              <a:rPr lang="fr-FR" sz="2200" dirty="0"/>
              <a:t> </a:t>
            </a:r>
            <a:r>
              <a:rPr lang="fr-FR" sz="2200" dirty="0" err="1" smtClean="0"/>
              <a:t>cookboo</a:t>
            </a:r>
            <a:r>
              <a:rPr lang="fr-FR" sz="2200" dirty="0" smtClean="0"/>
              <a:t>...</a:t>
            </a:r>
            <a:endParaRPr lang="fr-FR" sz="2200" dirty="0"/>
          </a:p>
          <a:p>
            <a:r>
              <a:rPr lang="fr-FR" sz="2200" dirty="0"/>
              <a:t>    update      Updates a </a:t>
            </a:r>
            <a:r>
              <a:rPr lang="fr-FR" sz="2200" dirty="0" err="1"/>
              <a:t>Policyfile.lock.json</a:t>
            </a:r>
            <a:r>
              <a:rPr lang="fr-FR" sz="2200" dirty="0"/>
              <a:t> </a:t>
            </a:r>
            <a:r>
              <a:rPr lang="fr-FR" sz="2200" dirty="0" err="1"/>
              <a:t>with</a:t>
            </a:r>
            <a:r>
              <a:rPr lang="fr-FR" sz="2200" dirty="0"/>
              <a:t> </a:t>
            </a:r>
            <a:r>
              <a:rPr lang="fr-FR" sz="2200" dirty="0" err="1"/>
              <a:t>latest</a:t>
            </a:r>
            <a:r>
              <a:rPr lang="fr-FR" sz="2200" dirty="0"/>
              <a:t> </a:t>
            </a:r>
            <a:r>
              <a:rPr lang="fr-FR" sz="2200" dirty="0" err="1"/>
              <a:t>run_list</a:t>
            </a:r>
            <a:r>
              <a:rPr lang="fr-FR" sz="2200" dirty="0"/>
              <a:t> and </a:t>
            </a:r>
            <a:r>
              <a:rPr lang="fr-FR" sz="2200" dirty="0" err="1" smtClean="0"/>
              <a:t>cookbooks</a:t>
            </a:r>
            <a:endParaRPr lang="fr-FR" sz="2200" dirty="0"/>
          </a:p>
        </p:txBody>
      </p:sp>
      <p:sp>
        <p:nvSpPr>
          <p:cNvPr id="2" name="Title 1"/>
          <p:cNvSpPr>
            <a:spLocks noGrp="1"/>
          </p:cNvSpPr>
          <p:nvPr>
            <p:ph type="title"/>
          </p:nvPr>
        </p:nvSpPr>
        <p:spPr/>
        <p:txBody>
          <a:bodyPr/>
          <a:lstStyle/>
          <a:p>
            <a:r>
              <a:rPr lang="en-US" dirty="0" smtClean="0"/>
              <a:t>What can '</a:t>
            </a:r>
            <a:r>
              <a:rPr lang="en-US" dirty="0" smtClean="0">
                <a:latin typeface="+mn-lt"/>
                <a:cs typeface="Courier New" panose="02070309020205020404" pitchFamily="49" charset="0"/>
              </a:rPr>
              <a:t>chef'</a:t>
            </a:r>
            <a:r>
              <a:rPr lang="en-US" dirty="0" smtClean="0"/>
              <a:t> do?</a:t>
            </a:r>
            <a:endParaRPr lang="en-US" dirty="0"/>
          </a:p>
        </p:txBody>
      </p:sp>
      <p:sp>
        <p:nvSpPr>
          <p:cNvPr id="4" name="Text Placeholder 3"/>
          <p:cNvSpPr>
            <a:spLocks noGrp="1"/>
          </p:cNvSpPr>
          <p:nvPr>
            <p:ph type="body" sz="quarter" idx="11"/>
          </p:nvPr>
        </p:nvSpPr>
        <p:spPr/>
        <p:txBody>
          <a:bodyPr>
            <a:normAutofit/>
          </a:bodyPr>
          <a:lstStyle/>
          <a:p>
            <a:r>
              <a:rPr lang="en-US" dirty="0" smtClean="0"/>
              <a:t>$ chef --help</a:t>
            </a:r>
            <a:endParaRPr lang="en-US" dirty="0"/>
          </a:p>
        </p:txBody>
      </p:sp>
      <p:sp>
        <p:nvSpPr>
          <p:cNvPr id="5" name="Rectangle 4"/>
          <p:cNvSpPr/>
          <p:nvPr/>
        </p:nvSpPr>
        <p:spPr bwMode="auto">
          <a:xfrm>
            <a:off x="1087686" y="5490087"/>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865896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US" dirty="0" err="1" smtClean="0"/>
              <a:t>Usachef</a:t>
            </a:r>
            <a:r>
              <a:rPr lang="en-US" dirty="0" smtClean="0"/>
              <a:t> generate GENERATOR [options]</a:t>
            </a:r>
          </a:p>
          <a:p>
            <a:endParaRPr lang="en-US" dirty="0" smtClean="0"/>
          </a:p>
          <a:p>
            <a:r>
              <a:rPr lang="en-US" dirty="0" smtClean="0"/>
              <a:t>Available generators:</a:t>
            </a:r>
          </a:p>
          <a:p>
            <a:r>
              <a:rPr lang="en-US" dirty="0" smtClean="0"/>
              <a:t>  app         Generate an application repo</a:t>
            </a:r>
          </a:p>
          <a:p>
            <a:r>
              <a:rPr lang="en-US" dirty="0" smtClean="0"/>
              <a:t>  cookbook    Generate a single cookbook</a:t>
            </a:r>
          </a:p>
          <a:p>
            <a:r>
              <a:rPr lang="en-US" dirty="0" smtClean="0"/>
              <a:t>  recipe      Generate a new recipe</a:t>
            </a:r>
          </a:p>
          <a:p>
            <a:r>
              <a:rPr lang="en-US" dirty="0" smtClean="0"/>
              <a:t>  attribute   Generate an attributes file</a:t>
            </a:r>
          </a:p>
          <a:p>
            <a:r>
              <a:rPr lang="en-US" dirty="0" smtClean="0"/>
              <a:t>  template    Generate a file template</a:t>
            </a:r>
          </a:p>
          <a:p>
            <a:r>
              <a:rPr lang="en-US" dirty="0" smtClean="0"/>
              <a:t>  file        Generate a cookbook file</a:t>
            </a:r>
          </a:p>
          <a:p>
            <a:r>
              <a:rPr lang="en-US" dirty="0" smtClean="0"/>
              <a:t>  </a:t>
            </a:r>
            <a:r>
              <a:rPr lang="en-US" dirty="0" err="1" smtClean="0"/>
              <a:t>lwrp</a:t>
            </a:r>
            <a:r>
              <a:rPr lang="en-US" dirty="0" smtClean="0"/>
              <a:t>        Generate a lightweight resource/provider</a:t>
            </a:r>
          </a:p>
          <a:p>
            <a:r>
              <a:rPr lang="en-US" dirty="0" smtClean="0"/>
              <a:t>  repo        Generate a Chef policy repository</a:t>
            </a:r>
          </a:p>
          <a:p>
            <a:r>
              <a:rPr lang="en-US" dirty="0" smtClean="0"/>
              <a:t>  </a:t>
            </a:r>
            <a:r>
              <a:rPr lang="en-US" dirty="0" err="1" smtClean="0"/>
              <a:t>policyfile</a:t>
            </a:r>
            <a:r>
              <a:rPr lang="en-US" dirty="0" smtClean="0"/>
              <a:t>  Generate a </a:t>
            </a:r>
            <a:r>
              <a:rPr lang="en-US" dirty="0" err="1" smtClean="0"/>
              <a:t>Policyfile</a:t>
            </a:r>
            <a:r>
              <a:rPr lang="en-US" dirty="0" smtClean="0"/>
              <a:t> for use with the install/push commands</a:t>
            </a:r>
            <a:endParaRPr lang="en-US" dirty="0"/>
          </a:p>
        </p:txBody>
      </p:sp>
      <p:sp>
        <p:nvSpPr>
          <p:cNvPr id="2" name="Title 1"/>
          <p:cNvSpPr>
            <a:spLocks noGrp="1"/>
          </p:cNvSpPr>
          <p:nvPr>
            <p:ph type="title"/>
          </p:nvPr>
        </p:nvSpPr>
        <p:spPr/>
        <p:txBody>
          <a:bodyPr/>
          <a:lstStyle/>
          <a:p>
            <a:r>
              <a:rPr lang="en-US" dirty="0" smtClean="0"/>
              <a:t>What Can '</a:t>
            </a:r>
            <a:r>
              <a:rPr lang="en-US" dirty="0" smtClean="0">
                <a:latin typeface="+mn-lt"/>
              </a:rPr>
              <a:t>chef generate' </a:t>
            </a:r>
            <a:r>
              <a:rPr lang="en-US" dirty="0" smtClean="0"/>
              <a:t>Do?</a:t>
            </a:r>
            <a:endParaRPr lang="en-US" dirty="0"/>
          </a:p>
        </p:txBody>
      </p:sp>
      <p:sp>
        <p:nvSpPr>
          <p:cNvPr id="4" name="Text Placeholder 3"/>
          <p:cNvSpPr>
            <a:spLocks noGrp="1"/>
          </p:cNvSpPr>
          <p:nvPr>
            <p:ph type="body" sz="quarter" idx="11"/>
          </p:nvPr>
        </p:nvSpPr>
        <p:spPr/>
        <p:txBody>
          <a:bodyPr/>
          <a:lstStyle/>
          <a:p>
            <a:r>
              <a:rPr lang="en-US" dirty="0" smtClean="0"/>
              <a:t>$ chef generate --help</a:t>
            </a:r>
            <a:endParaRPr lang="en-US" dirty="0"/>
          </a:p>
        </p:txBody>
      </p:sp>
      <p:sp>
        <p:nvSpPr>
          <p:cNvPr id="5" name="Rectangle 4"/>
          <p:cNvSpPr/>
          <p:nvPr/>
        </p:nvSpPr>
        <p:spPr bwMode="auto">
          <a:xfrm>
            <a:off x="1087686" y="3886536"/>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00251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US" dirty="0" err="1" smtClean="0"/>
              <a:t>Usachef</a:t>
            </a:r>
            <a:r>
              <a:rPr lang="en-US" dirty="0" smtClean="0"/>
              <a:t> generate cookbook NAME [options]</a:t>
            </a:r>
          </a:p>
          <a:p>
            <a:r>
              <a:rPr lang="en-US" dirty="0" smtClean="0"/>
              <a:t>    -C, --copyright COPYRIGHT        Name of the copyright holder - default...</a:t>
            </a:r>
          </a:p>
          <a:p>
            <a:r>
              <a:rPr lang="en-US" dirty="0" smtClean="0"/>
              <a:t>    -m, --email EMAIL                Email address of the author - defaults...</a:t>
            </a:r>
          </a:p>
          <a:p>
            <a:r>
              <a:rPr lang="en-US" dirty="0" smtClean="0"/>
              <a:t>    -a, --generator-</a:t>
            </a:r>
            <a:r>
              <a:rPr lang="en-US" dirty="0" err="1" smtClean="0"/>
              <a:t>arg</a:t>
            </a:r>
            <a:r>
              <a:rPr lang="en-US" dirty="0" smtClean="0"/>
              <a:t> KEY=VALUE    Use to set arbitrary attribute KEY to ...</a:t>
            </a:r>
          </a:p>
          <a:p>
            <a:r>
              <a:rPr lang="en-US" dirty="0" smtClean="0"/>
              <a:t>    -I, --license LICENSE            </a:t>
            </a:r>
            <a:r>
              <a:rPr lang="en-US" dirty="0" err="1" smtClean="0"/>
              <a:t>all_rights</a:t>
            </a:r>
            <a:r>
              <a:rPr lang="en-US" dirty="0" smtClean="0"/>
              <a:t>, httpd, </a:t>
            </a:r>
            <a:r>
              <a:rPr lang="en-US" dirty="0" err="1" smtClean="0"/>
              <a:t>mit</a:t>
            </a:r>
            <a:r>
              <a:rPr lang="en-US" dirty="0" smtClean="0"/>
              <a:t>, gplv2, gplv3 -...</a:t>
            </a:r>
          </a:p>
          <a:p>
            <a:r>
              <a:rPr lang="en-US" dirty="0" smtClean="0"/>
              <a:t>    -g GENERATOR_COOKBOOK_PATH,      Use GENERATOR_COOKBOOK_PATH for the...</a:t>
            </a:r>
          </a:p>
          <a:p>
            <a:r>
              <a:rPr lang="en-US" dirty="0" smtClean="0"/>
              <a:t>        --generator-cookbook</a:t>
            </a:r>
            <a:endParaRPr lang="en-US" dirty="0"/>
          </a:p>
        </p:txBody>
      </p:sp>
      <p:sp>
        <p:nvSpPr>
          <p:cNvPr id="2" name="Title 1"/>
          <p:cNvSpPr>
            <a:spLocks noGrp="1"/>
          </p:cNvSpPr>
          <p:nvPr>
            <p:ph type="title"/>
          </p:nvPr>
        </p:nvSpPr>
        <p:spPr/>
        <p:txBody>
          <a:bodyPr/>
          <a:lstStyle/>
          <a:p>
            <a:r>
              <a:rPr lang="en-US" dirty="0" smtClean="0"/>
              <a:t>What Can '</a:t>
            </a:r>
            <a:r>
              <a:rPr lang="en-US" dirty="0" smtClean="0">
                <a:latin typeface="+mn-lt"/>
              </a:rPr>
              <a:t>chef generate cookbook' </a:t>
            </a:r>
            <a:r>
              <a:rPr lang="en-US" dirty="0" smtClean="0"/>
              <a:t>Do?</a:t>
            </a:r>
            <a:endParaRPr lang="en-US" dirty="0"/>
          </a:p>
        </p:txBody>
      </p:sp>
      <p:sp>
        <p:nvSpPr>
          <p:cNvPr id="4" name="Text Placeholder 3"/>
          <p:cNvSpPr>
            <a:spLocks noGrp="1"/>
          </p:cNvSpPr>
          <p:nvPr>
            <p:ph type="body" sz="quarter" idx="11"/>
          </p:nvPr>
        </p:nvSpPr>
        <p:spPr/>
        <p:txBody>
          <a:bodyPr/>
          <a:lstStyle/>
          <a:p>
            <a:r>
              <a:rPr lang="en-US" dirty="0" smtClean="0"/>
              <a:t>$ chef generate cookbook --help</a:t>
            </a:r>
            <a:endParaRPr lang="en-US" dirty="0"/>
          </a:p>
        </p:txBody>
      </p:sp>
      <p:sp>
        <p:nvSpPr>
          <p:cNvPr id="5" name="Rectangle 4"/>
          <p:cNvSpPr/>
          <p:nvPr/>
        </p:nvSpPr>
        <p:spPr bwMode="auto">
          <a:xfrm>
            <a:off x="1087686" y="2070437"/>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759719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US" sz="2000" dirty="0"/>
              <a:t>Compiling Cookbooks...</a:t>
            </a:r>
          </a:p>
          <a:p>
            <a:r>
              <a:rPr lang="en-US" sz="2000" dirty="0"/>
              <a:t>Recipe: </a:t>
            </a:r>
            <a:r>
              <a:rPr lang="en-US" sz="2000" dirty="0" err="1"/>
              <a:t>code_generator</a:t>
            </a:r>
            <a:r>
              <a:rPr lang="en-US" sz="2000" dirty="0"/>
              <a:t>::cookbook</a:t>
            </a:r>
          </a:p>
          <a:p>
            <a:r>
              <a:rPr lang="en-US" sz="2000" dirty="0"/>
              <a:t>  * directory[/home/chef/apache] action create</a:t>
            </a:r>
          </a:p>
          <a:p>
            <a:r>
              <a:rPr lang="en-US" sz="2000" dirty="0"/>
              <a:t>    - create new directory /home/chef</a:t>
            </a:r>
          </a:p>
          <a:p>
            <a:r>
              <a:rPr lang="en-US" sz="2000" dirty="0"/>
              <a:t>  * template[/home/chef/apache/</a:t>
            </a:r>
            <a:r>
              <a:rPr lang="en-US" sz="2000" dirty="0" err="1"/>
              <a:t>metadata.rb</a:t>
            </a:r>
            <a:r>
              <a:rPr lang="en-US" sz="2000" dirty="0"/>
              <a:t>] action </a:t>
            </a:r>
            <a:r>
              <a:rPr lang="en-US" sz="2000" dirty="0" err="1"/>
              <a:t>create_if_missing</a:t>
            </a:r>
            <a:endParaRPr lang="en-US" sz="2000" dirty="0"/>
          </a:p>
          <a:p>
            <a:r>
              <a:rPr lang="en-US" sz="2000" dirty="0"/>
              <a:t>    - create new file /home/chef/apache/</a:t>
            </a:r>
            <a:r>
              <a:rPr lang="en-US" sz="2000" dirty="0" err="1"/>
              <a:t>metadata.rb</a:t>
            </a:r>
            <a:endParaRPr lang="en-US" sz="2000" dirty="0"/>
          </a:p>
          <a:p>
            <a:r>
              <a:rPr lang="en-US" sz="2000" dirty="0"/>
              <a:t>    - update content in file /home/chef/apache/</a:t>
            </a:r>
            <a:r>
              <a:rPr lang="en-US" sz="2000" dirty="0" err="1"/>
              <a:t>metadata.rb</a:t>
            </a:r>
            <a:r>
              <a:rPr lang="en-US" sz="2000" dirty="0"/>
              <a:t> from none to bd85d3</a:t>
            </a:r>
          </a:p>
          <a:p>
            <a:r>
              <a:rPr lang="en-US" sz="2000" dirty="0"/>
              <a:t>    (diff output suppressed by </a:t>
            </a:r>
            <a:r>
              <a:rPr lang="en-US" sz="2000" dirty="0" err="1"/>
              <a:t>config</a:t>
            </a:r>
            <a:r>
              <a:rPr lang="en-US" sz="2000" dirty="0"/>
              <a:t>)</a:t>
            </a:r>
          </a:p>
          <a:p>
            <a:r>
              <a:rPr lang="en-US" sz="2000" dirty="0"/>
              <a:t>  * template[/home/chef/apache/</a:t>
            </a:r>
            <a:r>
              <a:rPr lang="en-US" sz="2000" dirty="0" err="1"/>
              <a:t>README.md</a:t>
            </a:r>
            <a:r>
              <a:rPr lang="en-US" sz="2000" dirty="0"/>
              <a:t>] action </a:t>
            </a:r>
            <a:r>
              <a:rPr lang="en-US" sz="2000" dirty="0" err="1"/>
              <a:t>create_if_missing</a:t>
            </a:r>
            <a:endParaRPr lang="en-US" sz="2000" dirty="0"/>
          </a:p>
          <a:p>
            <a:r>
              <a:rPr lang="en-US" sz="2000" dirty="0"/>
              <a:t>    - create new file /home/chef/apache/</a:t>
            </a:r>
            <a:r>
              <a:rPr lang="en-US" sz="2000" dirty="0" err="1"/>
              <a:t>README.md</a:t>
            </a:r>
            <a:endParaRPr lang="en-US" sz="2000" dirty="0"/>
          </a:p>
          <a:p>
            <a:r>
              <a:rPr lang="en-US" sz="2000" dirty="0"/>
              <a:t>    - update content in file /home/chef/apache/</a:t>
            </a:r>
            <a:r>
              <a:rPr lang="en-US" sz="2000" dirty="0" err="1"/>
              <a:t>README.md</a:t>
            </a:r>
            <a:r>
              <a:rPr lang="en-US" sz="2000" dirty="0"/>
              <a:t> from none to 44d165</a:t>
            </a:r>
          </a:p>
          <a:p>
            <a:r>
              <a:rPr lang="en-US" sz="2000" dirty="0"/>
              <a:t>    (diff output suppressed by </a:t>
            </a:r>
            <a:r>
              <a:rPr lang="en-US" sz="2000" dirty="0" err="1"/>
              <a:t>config</a:t>
            </a:r>
            <a:r>
              <a:rPr lang="en-US" sz="2000" dirty="0"/>
              <a:t>)</a:t>
            </a:r>
          </a:p>
          <a:p>
            <a:r>
              <a:rPr lang="en-US" sz="2000" dirty="0"/>
              <a:t>  * </a:t>
            </a:r>
            <a:r>
              <a:rPr lang="en-US" sz="2000" dirty="0" err="1"/>
              <a:t>cookbook_file</a:t>
            </a:r>
            <a:r>
              <a:rPr lang="en-US" sz="2000" dirty="0"/>
              <a:t>[/home/chef/apache/</a:t>
            </a:r>
            <a:r>
              <a:rPr lang="en-US" sz="2000" dirty="0" err="1"/>
              <a:t>chefignore</a:t>
            </a:r>
            <a:r>
              <a:rPr lang="en-US" sz="2000" dirty="0"/>
              <a:t>] action create</a:t>
            </a:r>
          </a:p>
          <a:p>
            <a:endParaRPr lang="en-US" sz="2000" dirty="0"/>
          </a:p>
        </p:txBody>
      </p:sp>
      <p:sp>
        <p:nvSpPr>
          <p:cNvPr id="2" name="Title 1"/>
          <p:cNvSpPr>
            <a:spLocks noGrp="1"/>
          </p:cNvSpPr>
          <p:nvPr>
            <p:ph type="title"/>
          </p:nvPr>
        </p:nvSpPr>
        <p:spPr/>
        <p:txBody>
          <a:bodyPr/>
          <a:lstStyle/>
          <a:p>
            <a:r>
              <a:rPr lang="en-US" dirty="0" smtClean="0"/>
              <a:t>Let's Create a Cookbook</a:t>
            </a:r>
            <a:endParaRPr lang="en-US" dirty="0"/>
          </a:p>
        </p:txBody>
      </p:sp>
      <p:sp>
        <p:nvSpPr>
          <p:cNvPr id="4" name="Text Placeholder 3"/>
          <p:cNvSpPr>
            <a:spLocks noGrp="1"/>
          </p:cNvSpPr>
          <p:nvPr>
            <p:ph type="body" sz="quarter" idx="11"/>
          </p:nvPr>
        </p:nvSpPr>
        <p:spPr/>
        <p:txBody>
          <a:bodyPr/>
          <a:lstStyle/>
          <a:p>
            <a:r>
              <a:rPr lang="en-US" dirty="0" smtClean="0"/>
              <a:t>$ chef generate cookbook apache</a:t>
            </a:r>
            <a:endParaRPr lang="en-US" dirty="0"/>
          </a:p>
        </p:txBody>
      </p:sp>
      <p:sp>
        <p:nvSpPr>
          <p:cNvPr id="5" name="Rectangle 4"/>
          <p:cNvSpPr/>
          <p:nvPr/>
        </p:nvSpPr>
        <p:spPr bwMode="auto">
          <a:xfrm>
            <a:off x="1137009" y="3319437"/>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062455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US" sz="2000" dirty="0" smtClean="0"/>
              <a:t>apache</a:t>
            </a:r>
            <a:endParaRPr lang="en-US" sz="2000" dirty="0"/>
          </a:p>
          <a:p>
            <a:r>
              <a:rPr lang="en-US" sz="2000" dirty="0" smtClean="0"/>
              <a:t>├─</a:t>
            </a:r>
            <a:r>
              <a:rPr lang="en-US" sz="2000" dirty="0"/>
              <a:t>─ </a:t>
            </a:r>
            <a:r>
              <a:rPr lang="en-US" sz="2000" dirty="0" err="1"/>
              <a:t>Berksfile</a:t>
            </a:r>
            <a:endParaRPr lang="en-US" sz="2000" dirty="0"/>
          </a:p>
          <a:p>
            <a:r>
              <a:rPr lang="en-US" sz="2000" dirty="0"/>
              <a:t>├── </a:t>
            </a:r>
            <a:r>
              <a:rPr lang="en-US" sz="2000" dirty="0" err="1"/>
              <a:t>chefignore</a:t>
            </a:r>
            <a:endParaRPr lang="en-US" sz="2000" dirty="0"/>
          </a:p>
          <a:p>
            <a:r>
              <a:rPr lang="en-US" sz="2000" dirty="0"/>
              <a:t>├── metadata.rb</a:t>
            </a:r>
          </a:p>
          <a:p>
            <a:r>
              <a:rPr lang="en-US" sz="2000" dirty="0"/>
              <a:t>├── README.md</a:t>
            </a:r>
          </a:p>
          <a:p>
            <a:r>
              <a:rPr lang="en-US" sz="2000" dirty="0"/>
              <a:t>├── recipes</a:t>
            </a:r>
          </a:p>
          <a:p>
            <a:r>
              <a:rPr lang="en-US" sz="2000" dirty="0"/>
              <a:t>│   └── default.rb</a:t>
            </a:r>
          </a:p>
          <a:p>
            <a:r>
              <a:rPr lang="en-US" sz="2000" dirty="0"/>
              <a:t>├── spec</a:t>
            </a:r>
          </a:p>
          <a:p>
            <a:r>
              <a:rPr lang="en-US" sz="2000" dirty="0"/>
              <a:t>│   ├── </a:t>
            </a:r>
            <a:r>
              <a:rPr lang="en-US" sz="2000" dirty="0" err="1"/>
              <a:t>spec_helper.rb</a:t>
            </a:r>
            <a:endParaRPr lang="en-US" sz="2000" dirty="0"/>
          </a:p>
          <a:p>
            <a:r>
              <a:rPr lang="en-US" sz="2000" dirty="0"/>
              <a:t>│   └── unit</a:t>
            </a:r>
          </a:p>
          <a:p>
            <a:r>
              <a:rPr lang="en-US" sz="2000" dirty="0"/>
              <a:t>│       └── recipes</a:t>
            </a:r>
          </a:p>
          <a:p>
            <a:r>
              <a:rPr lang="en-US" sz="2000" dirty="0"/>
              <a:t>│           └── </a:t>
            </a:r>
            <a:r>
              <a:rPr lang="en-US" sz="2000" dirty="0" err="1" smtClean="0"/>
              <a:t>default_spec.rb</a:t>
            </a:r>
            <a:endParaRPr lang="en-US" sz="2000" dirty="0" smtClean="0"/>
          </a:p>
          <a:p>
            <a:r>
              <a:rPr lang="en-US" sz="2000" dirty="0"/>
              <a:t>10 directories, 9 files</a:t>
            </a:r>
          </a:p>
          <a:p>
            <a:endParaRPr lang="en-US" sz="2000" dirty="0"/>
          </a:p>
        </p:txBody>
      </p:sp>
      <p:sp>
        <p:nvSpPr>
          <p:cNvPr id="2" name="Title 1"/>
          <p:cNvSpPr>
            <a:spLocks noGrp="1"/>
          </p:cNvSpPr>
          <p:nvPr>
            <p:ph type="title"/>
          </p:nvPr>
        </p:nvSpPr>
        <p:spPr/>
        <p:txBody>
          <a:bodyPr/>
          <a:lstStyle/>
          <a:p>
            <a:r>
              <a:rPr lang="en-US" dirty="0" smtClean="0"/>
              <a:t>The </a:t>
            </a:r>
            <a:r>
              <a:rPr lang="en-US" dirty="0"/>
              <a:t>Cookbook </a:t>
            </a:r>
            <a:r>
              <a:rPr lang="en-US" dirty="0" smtClean="0"/>
              <a:t>Has a README</a:t>
            </a:r>
            <a:endParaRPr lang="en-US" dirty="0"/>
          </a:p>
        </p:txBody>
      </p:sp>
      <p:sp>
        <p:nvSpPr>
          <p:cNvPr id="4" name="Text Placeholder 3"/>
          <p:cNvSpPr>
            <a:spLocks noGrp="1"/>
          </p:cNvSpPr>
          <p:nvPr>
            <p:ph type="body" sz="quarter" idx="11"/>
          </p:nvPr>
        </p:nvSpPr>
        <p:spPr/>
        <p:txBody>
          <a:bodyPr/>
          <a:lstStyle/>
          <a:p>
            <a:r>
              <a:rPr lang="en-US" dirty="0" smtClean="0"/>
              <a:t>$ tree apache</a:t>
            </a:r>
            <a:endParaRPr lang="en-US" dirty="0"/>
          </a:p>
        </p:txBody>
      </p:sp>
      <p:sp>
        <p:nvSpPr>
          <p:cNvPr id="6" name="Rectangle 5"/>
          <p:cNvSpPr/>
          <p:nvPr/>
        </p:nvSpPr>
        <p:spPr bwMode="auto">
          <a:xfrm>
            <a:off x="1120925" y="3837841"/>
            <a:ext cx="14417959" cy="517961"/>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6018127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5566833" y="745709"/>
            <a:ext cx="8336673" cy="7457879"/>
          </a:xfrm>
          <a:prstGeom prst="rect">
            <a:avLst/>
          </a:prstGeom>
        </p:spPr>
      </p:pic>
      <p:pic>
        <p:nvPicPr>
          <p:cNvPr id="4" name="Picture 3"/>
          <p:cNvPicPr>
            <a:picLocks noChangeAspect="1"/>
          </p:cNvPicPr>
          <p:nvPr/>
        </p:nvPicPr>
        <p:blipFill>
          <a:blip r:embed="rId4"/>
          <a:stretch>
            <a:fillRect/>
          </a:stretch>
        </p:blipFill>
        <p:spPr>
          <a:xfrm>
            <a:off x="5024196" y="2689385"/>
            <a:ext cx="8808092" cy="4175857"/>
          </a:xfrm>
          <a:prstGeom prst="rect">
            <a:avLst/>
          </a:prstGeom>
        </p:spPr>
      </p:pic>
      <p:pic>
        <p:nvPicPr>
          <p:cNvPr id="5" name="Picture 4"/>
          <p:cNvPicPr>
            <a:picLocks noChangeAspect="1"/>
          </p:cNvPicPr>
          <p:nvPr/>
        </p:nvPicPr>
        <p:blipFill>
          <a:blip r:embed="rId5"/>
          <a:stretch>
            <a:fillRect/>
          </a:stretch>
        </p:blipFill>
        <p:spPr>
          <a:xfrm>
            <a:off x="4060483" y="2006780"/>
            <a:ext cx="9473922" cy="3811348"/>
          </a:xfrm>
          <a:prstGeom prst="rect">
            <a:avLst/>
          </a:prstGeom>
        </p:spPr>
      </p:pic>
      <p:pic>
        <p:nvPicPr>
          <p:cNvPr id="8" name="Picture 7"/>
          <p:cNvPicPr>
            <a:picLocks noChangeAspect="1"/>
          </p:cNvPicPr>
          <p:nvPr/>
        </p:nvPicPr>
        <p:blipFill>
          <a:blip r:embed="rId6"/>
          <a:stretch>
            <a:fillRect/>
          </a:stretch>
        </p:blipFill>
        <p:spPr>
          <a:xfrm>
            <a:off x="2734732" y="423333"/>
            <a:ext cx="10087761" cy="9144000"/>
          </a:xfrm>
          <a:prstGeom prst="rect">
            <a:avLst/>
          </a:prstGeom>
        </p:spPr>
      </p:pic>
      <p:pic>
        <p:nvPicPr>
          <p:cNvPr id="9" name="Picture 8"/>
          <p:cNvPicPr>
            <a:picLocks noChangeAspect="1"/>
          </p:cNvPicPr>
          <p:nvPr/>
        </p:nvPicPr>
        <p:blipFill>
          <a:blip r:embed="rId7"/>
          <a:stretch>
            <a:fillRect/>
          </a:stretch>
        </p:blipFill>
        <p:spPr>
          <a:xfrm>
            <a:off x="5223934" y="3454400"/>
            <a:ext cx="5511800" cy="2514600"/>
          </a:xfrm>
          <a:prstGeom prst="rect">
            <a:avLst/>
          </a:prstGeom>
        </p:spPr>
      </p:pic>
      <p:pic>
        <p:nvPicPr>
          <p:cNvPr id="6" name="Picture 5"/>
          <p:cNvPicPr>
            <a:picLocks noChangeAspect="1"/>
          </p:cNvPicPr>
          <p:nvPr/>
        </p:nvPicPr>
        <p:blipFill>
          <a:blip r:embed="rId8"/>
          <a:stretch>
            <a:fillRect/>
          </a:stretch>
        </p:blipFill>
        <p:spPr>
          <a:xfrm>
            <a:off x="1947333" y="-238287"/>
            <a:ext cx="12022667" cy="9983412"/>
          </a:xfrm>
          <a:prstGeom prst="rect">
            <a:avLst/>
          </a:prstGeom>
        </p:spPr>
      </p:pic>
    </p:spTree>
    <p:extLst>
      <p:ext uri="{BB962C8B-B14F-4D97-AF65-F5344CB8AC3E}">
        <p14:creationId xmlns:p14="http://schemas.microsoft.com/office/powerpoint/2010/main" val="1686783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Scale>
                                      <p:cBhvr>
                                        <p:cTn id="7" dur="1000" decel="50000" fill="hold">
                                          <p:stCondLst>
                                            <p:cond delay="0"/>
                                          </p:stCondLst>
                                        </p:cTn>
                                        <p:tgtEl>
                                          <p:spTgt spid="2"/>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2"/>
                                        </p:tgtEl>
                                        <p:attrNameLst>
                                          <p:attrName>ppt_x</p:attrName>
                                          <p:attrName>ppt_y</p:attrName>
                                        </p:attrNameLst>
                                      </p:cBhvr>
                                    </p:animMotion>
                                    <p:animEffect transition="in" filter="fade">
                                      <p:cBhvr>
                                        <p:cTn id="9" dur="10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additive="base">
                                        <p:cTn id="14" dur="500" fill="hold"/>
                                        <p:tgtEl>
                                          <p:spTgt spid="4"/>
                                        </p:tgtEl>
                                        <p:attrNameLst>
                                          <p:attrName>ppt_x</p:attrName>
                                        </p:attrNameLst>
                                      </p:cBhvr>
                                      <p:tavLst>
                                        <p:tav tm="0">
                                          <p:val>
                                            <p:strVal val="#ppt_x"/>
                                          </p:val>
                                        </p:tav>
                                        <p:tav tm="100000">
                                          <p:val>
                                            <p:strVal val="#ppt_x"/>
                                          </p:val>
                                        </p:tav>
                                      </p:tavLst>
                                    </p:anim>
                                    <p:anim calcmode="lin" valueType="num">
                                      <p:cBhvr additive="base">
                                        <p:cTn id="15"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5"/>
                                        </p:tgtEl>
                                        <p:attrNameLst>
                                          <p:attrName>style.visibility</p:attrName>
                                        </p:attrNameLst>
                                      </p:cBhvr>
                                      <p:to>
                                        <p:strVal val="visible"/>
                                      </p:to>
                                    </p:set>
                                    <p:anim calcmode="lin" valueType="num">
                                      <p:cBhvr additive="base">
                                        <p:cTn id="20" dur="500" fill="hold"/>
                                        <p:tgtEl>
                                          <p:spTgt spid="5"/>
                                        </p:tgtEl>
                                        <p:attrNameLst>
                                          <p:attrName>ppt_x</p:attrName>
                                        </p:attrNameLst>
                                      </p:cBhvr>
                                      <p:tavLst>
                                        <p:tav tm="0">
                                          <p:val>
                                            <p:strVal val="#ppt_x"/>
                                          </p:val>
                                        </p:tav>
                                        <p:tav tm="100000">
                                          <p:val>
                                            <p:strVal val="#ppt_x"/>
                                          </p:val>
                                        </p:tav>
                                      </p:tavLst>
                                    </p:anim>
                                    <p:anim calcmode="lin" valueType="num">
                                      <p:cBhvr additive="base">
                                        <p:cTn id="21"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3" presetClass="entr" presetSubtype="0" fill="hold" nodeType="click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100"/>
                                        <p:tgtEl>
                                          <p:spTgt spid="8"/>
                                        </p:tgtEl>
                                      </p:cBhvr>
                                    </p:animEffect>
                                    <p:anim calcmode="lin" valueType="num">
                                      <p:cBhvr>
                                        <p:cTn id="27" dur="400" fill="hold"/>
                                        <p:tgtEl>
                                          <p:spTgt spid="8"/>
                                        </p:tgtEl>
                                        <p:attrNameLst>
                                          <p:attrName>ppt_x</p:attrName>
                                        </p:attrNameLst>
                                      </p:cBhvr>
                                      <p:tavLst>
                                        <p:tav tm="0">
                                          <p:val>
                                            <p:strVal val="#ppt_x"/>
                                          </p:val>
                                        </p:tav>
                                        <p:tav tm="100000">
                                          <p:val>
                                            <p:strVal val="#ppt_x"/>
                                          </p:val>
                                        </p:tav>
                                      </p:tavLst>
                                    </p:anim>
                                    <p:anim calcmode="lin" valueType="num">
                                      <p:cBhvr>
                                        <p:cTn id="28" dur="400" fill="hold"/>
                                        <p:tgtEl>
                                          <p:spTgt spid="8"/>
                                        </p:tgtEl>
                                        <p:attrNameLst>
                                          <p:attrName>ppt_y</p:attrName>
                                        </p:attrNameLst>
                                      </p:cBhvr>
                                      <p:tavLst>
                                        <p:tav tm="0">
                                          <p:val>
                                            <p:strVal val="#ppt_y+0.31"/>
                                          </p:val>
                                        </p:tav>
                                        <p:tav tm="100000">
                                          <p:val>
                                            <p:strVal val="#ppt_y+0.31"/>
                                          </p:val>
                                        </p:tav>
                                      </p:tavLst>
                                    </p:anim>
                                    <p:anim calcmode="lin" valueType="num">
                                      <p:cBhvr>
                                        <p:cTn id="29" dur="600" decel="50000" fill="hold">
                                          <p:stCondLst>
                                            <p:cond delay="400"/>
                                          </p:stCondLst>
                                        </p:cTn>
                                        <p:tgtEl>
                                          <p:spTgt spid="8"/>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30" dur="600" decel="50000" fill="hold">
                                          <p:stCondLst>
                                            <p:cond delay="400"/>
                                          </p:stCondLst>
                                        </p:cTn>
                                        <p:tgtEl>
                                          <p:spTgt spid="8"/>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5" presetClass="entr" presetSubtype="0" fill="hold" nodeType="clickEffect">
                                  <p:stCondLst>
                                    <p:cond delay="0"/>
                                  </p:stCondLst>
                                  <p:childTnLst>
                                    <p:set>
                                      <p:cBhvr>
                                        <p:cTn id="34" dur="1" fill="hold">
                                          <p:stCondLst>
                                            <p:cond delay="0"/>
                                          </p:stCondLst>
                                        </p:cTn>
                                        <p:tgtEl>
                                          <p:spTgt spid="9"/>
                                        </p:tgtEl>
                                        <p:attrNameLst>
                                          <p:attrName>style.visibility</p:attrName>
                                        </p:attrNameLst>
                                      </p:cBhvr>
                                      <p:to>
                                        <p:strVal val="visible"/>
                                      </p:to>
                                    </p:set>
                                    <p:anim calcmode="lin" valueType="num">
                                      <p:cBhvr>
                                        <p:cTn id="35" dur="500" decel="50000" fill="hold">
                                          <p:stCondLst>
                                            <p:cond delay="0"/>
                                          </p:stCondLst>
                                        </p:cTn>
                                        <p:tgtEl>
                                          <p:spTgt spid="9"/>
                                        </p:tgtEl>
                                        <p:attrNameLst>
                                          <p:attrName>style.rotation</p:attrName>
                                        </p:attrNameLst>
                                      </p:cBhvr>
                                      <p:tavLst>
                                        <p:tav tm="0">
                                          <p:val>
                                            <p:fltVal val="-90"/>
                                          </p:val>
                                        </p:tav>
                                        <p:tav tm="100000">
                                          <p:val>
                                            <p:fltVal val="0"/>
                                          </p:val>
                                        </p:tav>
                                      </p:tavLst>
                                    </p:anim>
                                    <p:anim calcmode="lin" valueType="num">
                                      <p:cBhvr>
                                        <p:cTn id="36" dur="500" decel="50000" fill="hold">
                                          <p:stCondLst>
                                            <p:cond delay="0"/>
                                          </p:stCondLst>
                                        </p:cTn>
                                        <p:tgtEl>
                                          <p:spTgt spid="9"/>
                                        </p:tgtEl>
                                        <p:attrNameLst>
                                          <p:attrName>ppt_w</p:attrName>
                                        </p:attrNameLst>
                                      </p:cBhvr>
                                      <p:tavLst>
                                        <p:tav tm="0">
                                          <p:val>
                                            <p:strVal val="#ppt_w"/>
                                          </p:val>
                                        </p:tav>
                                        <p:tav tm="100000">
                                          <p:val>
                                            <p:strVal val="#ppt_w*.05"/>
                                          </p:val>
                                        </p:tav>
                                      </p:tavLst>
                                    </p:anim>
                                    <p:anim calcmode="lin" valueType="num">
                                      <p:cBhvr>
                                        <p:cTn id="37" dur="500" accel="50000" fill="hold">
                                          <p:stCondLst>
                                            <p:cond delay="500"/>
                                          </p:stCondLst>
                                        </p:cTn>
                                        <p:tgtEl>
                                          <p:spTgt spid="9"/>
                                        </p:tgtEl>
                                        <p:attrNameLst>
                                          <p:attrName>ppt_w</p:attrName>
                                        </p:attrNameLst>
                                      </p:cBhvr>
                                      <p:tavLst>
                                        <p:tav tm="0">
                                          <p:val>
                                            <p:strVal val="#ppt_w*.05"/>
                                          </p:val>
                                        </p:tav>
                                        <p:tav tm="100000">
                                          <p:val>
                                            <p:strVal val="#ppt_w"/>
                                          </p:val>
                                        </p:tav>
                                      </p:tavLst>
                                    </p:anim>
                                    <p:anim calcmode="lin" valueType="num">
                                      <p:cBhvr>
                                        <p:cTn id="38" dur="1000" fill="hold"/>
                                        <p:tgtEl>
                                          <p:spTgt spid="9"/>
                                        </p:tgtEl>
                                        <p:attrNameLst>
                                          <p:attrName>ppt_h</p:attrName>
                                        </p:attrNameLst>
                                      </p:cBhvr>
                                      <p:tavLst>
                                        <p:tav tm="0">
                                          <p:val>
                                            <p:strVal val="#ppt_h"/>
                                          </p:val>
                                        </p:tav>
                                        <p:tav tm="100000">
                                          <p:val>
                                            <p:strVal val="#ppt_h"/>
                                          </p:val>
                                        </p:tav>
                                      </p:tavLst>
                                    </p:anim>
                                    <p:anim calcmode="lin" valueType="num">
                                      <p:cBhvr>
                                        <p:cTn id="39" dur="500" decel="50000" fill="hold">
                                          <p:stCondLst>
                                            <p:cond delay="0"/>
                                          </p:stCondLst>
                                        </p:cTn>
                                        <p:tgtEl>
                                          <p:spTgt spid="9"/>
                                        </p:tgtEl>
                                        <p:attrNameLst>
                                          <p:attrName>ppt_x</p:attrName>
                                        </p:attrNameLst>
                                      </p:cBhvr>
                                      <p:tavLst>
                                        <p:tav tm="0">
                                          <p:val>
                                            <p:strVal val="#ppt_x+.4"/>
                                          </p:val>
                                        </p:tav>
                                        <p:tav tm="100000">
                                          <p:val>
                                            <p:strVal val="#ppt_x"/>
                                          </p:val>
                                        </p:tav>
                                      </p:tavLst>
                                    </p:anim>
                                    <p:anim calcmode="lin" valueType="num">
                                      <p:cBhvr>
                                        <p:cTn id="40" dur="500" decel="50000" fill="hold">
                                          <p:stCondLst>
                                            <p:cond delay="0"/>
                                          </p:stCondLst>
                                        </p:cTn>
                                        <p:tgtEl>
                                          <p:spTgt spid="9"/>
                                        </p:tgtEl>
                                        <p:attrNameLst>
                                          <p:attrName>ppt_y</p:attrName>
                                        </p:attrNameLst>
                                      </p:cBhvr>
                                      <p:tavLst>
                                        <p:tav tm="0">
                                          <p:val>
                                            <p:strVal val="#ppt_y-.2"/>
                                          </p:val>
                                        </p:tav>
                                        <p:tav tm="100000">
                                          <p:val>
                                            <p:strVal val="#ppt_y+.1"/>
                                          </p:val>
                                        </p:tav>
                                      </p:tavLst>
                                    </p:anim>
                                    <p:anim calcmode="lin" valueType="num">
                                      <p:cBhvr>
                                        <p:cTn id="41" dur="500" accel="50000" fill="hold">
                                          <p:stCondLst>
                                            <p:cond delay="500"/>
                                          </p:stCondLst>
                                        </p:cTn>
                                        <p:tgtEl>
                                          <p:spTgt spid="9"/>
                                        </p:tgtEl>
                                        <p:attrNameLst>
                                          <p:attrName>ppt_y</p:attrName>
                                        </p:attrNameLst>
                                      </p:cBhvr>
                                      <p:tavLst>
                                        <p:tav tm="0">
                                          <p:val>
                                            <p:strVal val="#ppt_y+.1"/>
                                          </p:val>
                                        </p:tav>
                                        <p:tav tm="100000">
                                          <p:val>
                                            <p:strVal val="#ppt_y"/>
                                          </p:val>
                                        </p:tav>
                                      </p:tavLst>
                                    </p:anim>
                                    <p:animEffect transition="in" filter="fade">
                                      <p:cBhvr>
                                        <p:cTn id="42" dur="1000" decel="50000">
                                          <p:stCondLst>
                                            <p:cond delay="0"/>
                                          </p:stCondLst>
                                        </p:cTn>
                                        <p:tgtEl>
                                          <p:spTgt spid="9"/>
                                        </p:tgtEl>
                                      </p:cBhvr>
                                    </p:animEffect>
                                  </p:childTnLst>
                                </p:cTn>
                              </p:par>
                            </p:childTnLst>
                          </p:cTn>
                        </p:par>
                      </p:childTnLst>
                    </p:cTn>
                  </p:par>
                  <p:par>
                    <p:cTn id="43" fill="hold">
                      <p:stCondLst>
                        <p:cond delay="indefinite"/>
                      </p:stCondLst>
                      <p:childTnLst>
                        <p:par>
                          <p:cTn id="44" fill="hold">
                            <p:stCondLst>
                              <p:cond delay="0"/>
                            </p:stCondLst>
                            <p:childTnLst>
                              <p:par>
                                <p:cTn id="45" presetID="55" presetClass="entr" presetSubtype="0" fill="hold" nodeType="clickEffect">
                                  <p:stCondLst>
                                    <p:cond delay="0"/>
                                  </p:stCondLst>
                                  <p:childTnLst>
                                    <p:set>
                                      <p:cBhvr>
                                        <p:cTn id="46" dur="1" fill="hold">
                                          <p:stCondLst>
                                            <p:cond delay="0"/>
                                          </p:stCondLst>
                                        </p:cTn>
                                        <p:tgtEl>
                                          <p:spTgt spid="6"/>
                                        </p:tgtEl>
                                        <p:attrNameLst>
                                          <p:attrName>style.visibility</p:attrName>
                                        </p:attrNameLst>
                                      </p:cBhvr>
                                      <p:to>
                                        <p:strVal val="visible"/>
                                      </p:to>
                                    </p:set>
                                    <p:anim calcmode="lin" valueType="num">
                                      <p:cBhvr>
                                        <p:cTn id="47" dur="1000" fill="hold"/>
                                        <p:tgtEl>
                                          <p:spTgt spid="6"/>
                                        </p:tgtEl>
                                        <p:attrNameLst>
                                          <p:attrName>ppt_w</p:attrName>
                                        </p:attrNameLst>
                                      </p:cBhvr>
                                      <p:tavLst>
                                        <p:tav tm="0">
                                          <p:val>
                                            <p:strVal val="#ppt_w*0.70"/>
                                          </p:val>
                                        </p:tav>
                                        <p:tav tm="100000">
                                          <p:val>
                                            <p:strVal val="#ppt_w"/>
                                          </p:val>
                                        </p:tav>
                                      </p:tavLst>
                                    </p:anim>
                                    <p:anim calcmode="lin" valueType="num">
                                      <p:cBhvr>
                                        <p:cTn id="48" dur="1000" fill="hold"/>
                                        <p:tgtEl>
                                          <p:spTgt spid="6"/>
                                        </p:tgtEl>
                                        <p:attrNameLst>
                                          <p:attrName>ppt_h</p:attrName>
                                        </p:attrNameLst>
                                      </p:cBhvr>
                                      <p:tavLst>
                                        <p:tav tm="0">
                                          <p:val>
                                            <p:strVal val="#ppt_h"/>
                                          </p:val>
                                        </p:tav>
                                        <p:tav tm="100000">
                                          <p:val>
                                            <p:strVal val="#ppt_h"/>
                                          </p:val>
                                        </p:tav>
                                      </p:tavLst>
                                    </p:anim>
                                    <p:animEffect transition="in" filter="fade">
                                      <p:cBhvr>
                                        <p:cTn id="49"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smtClean="0"/>
              <a:t>README.md</a:t>
            </a:r>
            <a:endParaRPr lang="en-US" dirty="0"/>
          </a:p>
        </p:txBody>
      </p:sp>
      <p:sp>
        <p:nvSpPr>
          <p:cNvPr id="3" name="Subtitle 2"/>
          <p:cNvSpPr>
            <a:spLocks noGrp="1"/>
          </p:cNvSpPr>
          <p:nvPr>
            <p:ph type="subTitle" idx="1"/>
          </p:nvPr>
        </p:nvSpPr>
        <p:spPr/>
        <p:txBody>
          <a:bodyPr/>
          <a:lstStyle/>
          <a:p>
            <a:r>
              <a:rPr lang="en-US" smtClean="0"/>
              <a:t>The description of the cookbook's features written in Markdown.</a:t>
            </a:r>
            <a:endParaRPr lang="en-US" dirty="0"/>
          </a:p>
        </p:txBody>
      </p:sp>
      <p:sp>
        <p:nvSpPr>
          <p:cNvPr id="4" name="Content Placeholder 3"/>
          <p:cNvSpPr>
            <a:spLocks noGrp="1"/>
          </p:cNvSpPr>
          <p:nvPr>
            <p:ph sz="quarter" idx="13"/>
          </p:nvPr>
        </p:nvSpPr>
        <p:spPr/>
        <p:txBody>
          <a:bodyPr>
            <a:normAutofit/>
          </a:bodyPr>
          <a:lstStyle/>
          <a:p>
            <a:pPr algn="ctr"/>
            <a:r>
              <a:rPr lang="en-US" dirty="0">
                <a:cs typeface="Courier New" panose="02070309020205020404" pitchFamily="49" charset="0"/>
                <a:hlinkClick r:id="rId3"/>
              </a:rPr>
              <a:t>http://</a:t>
            </a:r>
            <a:r>
              <a:rPr lang="en-US" dirty="0" smtClean="0">
                <a:cs typeface="Courier New" panose="02070309020205020404" pitchFamily="49" charset="0"/>
                <a:hlinkClick r:id="rId3"/>
              </a:rPr>
              <a:t>daringfireball.net/projects/markdown/syntax</a:t>
            </a:r>
            <a:endParaRPr lang="en-US" dirty="0" smtClean="0">
              <a:cs typeface="Courier New" panose="02070309020205020404" pitchFamily="49" charset="0"/>
            </a:endParaRPr>
          </a:p>
          <a:p>
            <a:pPr algn="ctr"/>
            <a:endParaRPr lang="en-US" dirty="0">
              <a:cs typeface="Courier New" panose="02070309020205020404" pitchFamily="49" charset="0"/>
            </a:endParaRPr>
          </a:p>
        </p:txBody>
      </p:sp>
    </p:spTree>
    <p:extLst>
      <p:ext uri="{BB962C8B-B14F-4D97-AF65-F5344CB8AC3E}">
        <p14:creationId xmlns:p14="http://schemas.microsoft.com/office/powerpoint/2010/main" val="3494546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noAutofit/>
          </a:bodyPr>
          <a:lstStyle/>
          <a:p>
            <a:r>
              <a:rPr lang="en-US" sz="2300" dirty="0" smtClean="0"/>
              <a:t>apache</a:t>
            </a:r>
            <a:endParaRPr lang="en-US" sz="2300" dirty="0"/>
          </a:p>
          <a:p>
            <a:r>
              <a:rPr lang="en-US" sz="2300" dirty="0"/>
              <a:t>├── </a:t>
            </a:r>
            <a:r>
              <a:rPr lang="en-US" sz="2300" dirty="0" err="1"/>
              <a:t>Berksfile</a:t>
            </a:r>
            <a:endParaRPr lang="en-US" sz="2300" dirty="0"/>
          </a:p>
          <a:p>
            <a:r>
              <a:rPr lang="en-US" sz="2300" dirty="0"/>
              <a:t>├── </a:t>
            </a:r>
            <a:r>
              <a:rPr lang="en-US" sz="2300" dirty="0" err="1"/>
              <a:t>chefignore</a:t>
            </a:r>
            <a:endParaRPr lang="en-US" sz="2300" dirty="0"/>
          </a:p>
          <a:p>
            <a:r>
              <a:rPr lang="en-US" sz="2300" dirty="0"/>
              <a:t>├── </a:t>
            </a:r>
            <a:r>
              <a:rPr lang="en-US" sz="2300" dirty="0" err="1"/>
              <a:t>metadata.rb</a:t>
            </a:r>
            <a:endParaRPr lang="en-US" sz="2300" dirty="0"/>
          </a:p>
          <a:p>
            <a:r>
              <a:rPr lang="en-US" sz="2300" dirty="0"/>
              <a:t>├── </a:t>
            </a:r>
            <a:r>
              <a:rPr lang="en-US" sz="2300" dirty="0" err="1"/>
              <a:t>README.md</a:t>
            </a:r>
            <a:endParaRPr lang="en-US" sz="2300" dirty="0"/>
          </a:p>
          <a:p>
            <a:r>
              <a:rPr lang="en-US" sz="2300" dirty="0"/>
              <a:t>├── recipes</a:t>
            </a:r>
          </a:p>
          <a:p>
            <a:r>
              <a:rPr lang="en-US" sz="2300" dirty="0"/>
              <a:t>│   └── </a:t>
            </a:r>
            <a:r>
              <a:rPr lang="en-US" sz="2300" dirty="0" err="1"/>
              <a:t>default.rb</a:t>
            </a:r>
            <a:endParaRPr lang="en-US" sz="2300" dirty="0"/>
          </a:p>
          <a:p>
            <a:r>
              <a:rPr lang="en-US" sz="2300" dirty="0"/>
              <a:t>├── spec</a:t>
            </a:r>
          </a:p>
          <a:p>
            <a:r>
              <a:rPr lang="en-US" sz="2300" dirty="0"/>
              <a:t>│   ├── </a:t>
            </a:r>
            <a:r>
              <a:rPr lang="en-US" sz="2300" dirty="0" err="1"/>
              <a:t>spec_helper.rb</a:t>
            </a:r>
            <a:endParaRPr lang="en-US" sz="2300" dirty="0"/>
          </a:p>
          <a:p>
            <a:r>
              <a:rPr lang="en-US" sz="2300" dirty="0"/>
              <a:t>│   └── unit</a:t>
            </a:r>
          </a:p>
          <a:p>
            <a:r>
              <a:rPr lang="en-US" sz="2300" dirty="0"/>
              <a:t>│       └── recipes</a:t>
            </a:r>
          </a:p>
          <a:p>
            <a:r>
              <a:rPr lang="en-US" sz="2300" dirty="0"/>
              <a:t>│           └── </a:t>
            </a:r>
            <a:r>
              <a:rPr lang="en-US" sz="2300" dirty="0" err="1"/>
              <a:t>default_spec.rb</a:t>
            </a:r>
            <a:endParaRPr lang="en-US" sz="2300" dirty="0"/>
          </a:p>
          <a:p>
            <a:r>
              <a:rPr lang="en-US" sz="2300" dirty="0" smtClean="0"/>
              <a:t>10 </a:t>
            </a:r>
            <a:r>
              <a:rPr lang="en-US" sz="2300" dirty="0"/>
              <a:t>directories, 9 files</a:t>
            </a:r>
          </a:p>
        </p:txBody>
      </p:sp>
      <p:sp>
        <p:nvSpPr>
          <p:cNvPr id="2" name="Title 1"/>
          <p:cNvSpPr>
            <a:spLocks noGrp="1"/>
          </p:cNvSpPr>
          <p:nvPr>
            <p:ph type="title"/>
          </p:nvPr>
        </p:nvSpPr>
        <p:spPr/>
        <p:txBody>
          <a:bodyPr/>
          <a:lstStyle/>
          <a:p>
            <a:r>
              <a:rPr lang="en-US" dirty="0" smtClean="0"/>
              <a:t>The Cookbook </a:t>
            </a:r>
            <a:r>
              <a:rPr lang="en-US" dirty="0"/>
              <a:t>H</a:t>
            </a:r>
            <a:r>
              <a:rPr lang="en-US" dirty="0" smtClean="0"/>
              <a:t>as </a:t>
            </a:r>
            <a:r>
              <a:rPr lang="en-US" dirty="0"/>
              <a:t>S</a:t>
            </a:r>
            <a:r>
              <a:rPr lang="en-US" dirty="0" smtClean="0"/>
              <a:t>ome </a:t>
            </a:r>
            <a:r>
              <a:rPr lang="en-US" dirty="0"/>
              <a:t>M</a:t>
            </a:r>
            <a:r>
              <a:rPr lang="en-US" dirty="0" smtClean="0"/>
              <a:t>etadata</a:t>
            </a:r>
            <a:endParaRPr lang="en-US" dirty="0"/>
          </a:p>
        </p:txBody>
      </p:sp>
      <p:sp>
        <p:nvSpPr>
          <p:cNvPr id="4" name="Text Placeholder 3"/>
          <p:cNvSpPr>
            <a:spLocks noGrp="1"/>
          </p:cNvSpPr>
          <p:nvPr>
            <p:ph type="body" sz="quarter" idx="11"/>
          </p:nvPr>
        </p:nvSpPr>
        <p:spPr/>
        <p:txBody>
          <a:bodyPr>
            <a:normAutofit/>
          </a:bodyPr>
          <a:lstStyle/>
          <a:p>
            <a:r>
              <a:rPr lang="en-US" dirty="0" smtClean="0"/>
              <a:t>$ tree apache</a:t>
            </a:r>
            <a:endParaRPr lang="en-US" dirty="0"/>
          </a:p>
        </p:txBody>
      </p:sp>
      <p:sp>
        <p:nvSpPr>
          <p:cNvPr id="7" name="Rectangle 6"/>
          <p:cNvSpPr/>
          <p:nvPr/>
        </p:nvSpPr>
        <p:spPr bwMode="auto">
          <a:xfrm>
            <a:off x="1117023" y="3369523"/>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918103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err="1" smtClean="0"/>
              <a:t>metadata.rb</a:t>
            </a:r>
            <a:endParaRPr lang="en-US" dirty="0"/>
          </a:p>
        </p:txBody>
      </p:sp>
      <p:sp>
        <p:nvSpPr>
          <p:cNvPr id="3" name="Subtitle 2"/>
          <p:cNvSpPr>
            <a:spLocks noGrp="1"/>
          </p:cNvSpPr>
          <p:nvPr>
            <p:ph type="subTitle" idx="4294967295"/>
          </p:nvPr>
        </p:nvSpPr>
        <p:spPr>
          <a:xfrm>
            <a:off x="3013753" y="3506118"/>
            <a:ext cx="10974132" cy="3346421"/>
          </a:xfrm>
        </p:spPr>
        <p:txBody>
          <a:bodyPr>
            <a:normAutofit/>
          </a:bodyPr>
          <a:lstStyle/>
          <a:p>
            <a:r>
              <a:rPr lang="en-US" dirty="0"/>
              <a:t>Every cookbook requires a small amount of metadata. Metadata is stored in a file called </a:t>
            </a:r>
            <a:r>
              <a:rPr lang="en-US" dirty="0" err="1"/>
              <a:t>metadata.rb</a:t>
            </a:r>
            <a:r>
              <a:rPr lang="en-US" dirty="0"/>
              <a:t> that lives at the top of each cookbook’s directory.</a:t>
            </a:r>
          </a:p>
        </p:txBody>
      </p:sp>
      <p:sp>
        <p:nvSpPr>
          <p:cNvPr id="6" name="Rectangle 5"/>
          <p:cNvSpPr/>
          <p:nvPr/>
        </p:nvSpPr>
        <p:spPr>
          <a:xfrm>
            <a:off x="4101340" y="7338347"/>
            <a:ext cx="8016938" cy="1077218"/>
          </a:xfrm>
          <a:prstGeom prst="rect">
            <a:avLst/>
          </a:prstGeom>
        </p:spPr>
        <p:txBody>
          <a:bodyPr wrap="none">
            <a:spAutoFit/>
          </a:bodyPr>
          <a:lstStyle/>
          <a:p>
            <a:pPr algn="ctr"/>
            <a:r>
              <a:rPr lang="en-US" sz="3200" dirty="0">
                <a:cs typeface="Courier New" panose="02070309020205020404" pitchFamily="49" charset="0"/>
                <a:hlinkClick r:id="rId3"/>
              </a:rPr>
              <a:t>http://</a:t>
            </a:r>
            <a:r>
              <a:rPr lang="en-US" sz="3200" dirty="0" smtClean="0">
                <a:cs typeface="Courier New" panose="02070309020205020404" pitchFamily="49" charset="0"/>
                <a:hlinkClick r:id="rId3"/>
              </a:rPr>
              <a:t>docs.chef.io/config_rb_metadata.html</a:t>
            </a:r>
            <a:endParaRPr lang="en-US" sz="3200" dirty="0" smtClean="0">
              <a:cs typeface="Courier New" panose="02070309020205020404" pitchFamily="49" charset="0"/>
            </a:endParaRPr>
          </a:p>
          <a:p>
            <a:pPr algn="ctr"/>
            <a:endParaRPr lang="en-US" sz="3200" dirty="0">
              <a:cs typeface="Courier New" panose="02070309020205020404" pitchFamily="49" charset="0"/>
            </a:endParaRPr>
          </a:p>
        </p:txBody>
      </p:sp>
    </p:spTree>
    <p:extLst>
      <p:ext uri="{BB962C8B-B14F-4D97-AF65-F5344CB8AC3E}">
        <p14:creationId xmlns:p14="http://schemas.microsoft.com/office/powerpoint/2010/main" val="14417212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noAutofit/>
          </a:bodyPr>
          <a:lstStyle/>
          <a:p>
            <a:r>
              <a:rPr lang="en-US" dirty="0"/>
              <a:t>name             'apache</a:t>
            </a:r>
            <a:r>
              <a:rPr lang="en-US" dirty="0" smtClean="0"/>
              <a:t>'                                </a:t>
            </a:r>
            <a:endParaRPr lang="en-US" dirty="0"/>
          </a:p>
          <a:p>
            <a:r>
              <a:rPr lang="en-US" dirty="0"/>
              <a:t>maintainer       'The Authors'                                </a:t>
            </a:r>
          </a:p>
          <a:p>
            <a:r>
              <a:rPr lang="en-US" dirty="0" err="1"/>
              <a:t>maintainer_email</a:t>
            </a:r>
            <a:r>
              <a:rPr lang="en-US" dirty="0"/>
              <a:t> '</a:t>
            </a:r>
            <a:r>
              <a:rPr lang="en-US" dirty="0" err="1"/>
              <a:t>you@example.com</a:t>
            </a:r>
            <a:r>
              <a:rPr lang="en-US" dirty="0"/>
              <a:t>'</a:t>
            </a:r>
          </a:p>
          <a:p>
            <a:r>
              <a:rPr lang="en-US" dirty="0"/>
              <a:t>license          '</a:t>
            </a:r>
            <a:r>
              <a:rPr lang="en-US" dirty="0" err="1"/>
              <a:t>all_rights</a:t>
            </a:r>
            <a:r>
              <a:rPr lang="en-US" dirty="0"/>
              <a:t>'                        </a:t>
            </a:r>
          </a:p>
          <a:p>
            <a:r>
              <a:rPr lang="en-US" dirty="0"/>
              <a:t>description      'Installs/Configures </a:t>
            </a:r>
            <a:r>
              <a:rPr lang="en-US" dirty="0" smtClean="0"/>
              <a:t>web server'</a:t>
            </a:r>
            <a:endParaRPr lang="en-US" dirty="0"/>
          </a:p>
          <a:p>
            <a:r>
              <a:rPr lang="en-US" dirty="0" err="1"/>
              <a:t>long_description</a:t>
            </a:r>
            <a:r>
              <a:rPr lang="en-US" dirty="0"/>
              <a:t> 'Installs/</a:t>
            </a:r>
            <a:r>
              <a:rPr lang="en-US" dirty="0" smtClean="0"/>
              <a:t>Configures web server'           </a:t>
            </a:r>
            <a:endParaRPr lang="en-US" dirty="0"/>
          </a:p>
          <a:p>
            <a:r>
              <a:rPr lang="en-US" dirty="0"/>
              <a:t>version          '0.1.0'</a:t>
            </a:r>
          </a:p>
        </p:txBody>
      </p:sp>
      <p:sp>
        <p:nvSpPr>
          <p:cNvPr id="2" name="Title 1"/>
          <p:cNvSpPr>
            <a:spLocks noGrp="1"/>
          </p:cNvSpPr>
          <p:nvPr>
            <p:ph type="title"/>
          </p:nvPr>
        </p:nvSpPr>
        <p:spPr/>
        <p:txBody>
          <a:bodyPr/>
          <a:lstStyle/>
          <a:p>
            <a:r>
              <a:rPr lang="en-US" dirty="0" smtClean="0"/>
              <a:t>Let's Take a Look at the Metadata</a:t>
            </a:r>
            <a:endParaRPr lang="en-US" dirty="0"/>
          </a:p>
        </p:txBody>
      </p:sp>
      <p:sp>
        <p:nvSpPr>
          <p:cNvPr id="4" name="Text Placeholder 3"/>
          <p:cNvSpPr>
            <a:spLocks noGrp="1"/>
          </p:cNvSpPr>
          <p:nvPr>
            <p:ph type="body" sz="quarter" idx="11"/>
          </p:nvPr>
        </p:nvSpPr>
        <p:spPr/>
        <p:txBody>
          <a:bodyPr>
            <a:normAutofit/>
          </a:bodyPr>
          <a:lstStyle/>
          <a:p>
            <a:r>
              <a:rPr lang="en-US" dirty="0" smtClean="0"/>
              <a:t>$ cat apache/</a:t>
            </a:r>
            <a:r>
              <a:rPr lang="en-US" dirty="0" err="1" smtClean="0"/>
              <a:t>metadata.rb</a:t>
            </a:r>
            <a:endParaRPr lang="en-US" dirty="0"/>
          </a:p>
        </p:txBody>
      </p:sp>
      <p:sp>
        <p:nvSpPr>
          <p:cNvPr id="7" name="Rectangle 6"/>
          <p:cNvSpPr/>
          <p:nvPr/>
        </p:nvSpPr>
        <p:spPr bwMode="auto">
          <a:xfrm>
            <a:off x="1117023" y="4855307"/>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6552532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noAutofit/>
          </a:bodyPr>
          <a:lstStyle/>
          <a:p>
            <a:r>
              <a:rPr lang="en-US" sz="2000" dirty="0" smtClean="0"/>
              <a:t>apache</a:t>
            </a:r>
            <a:endParaRPr lang="en-US" sz="2000" dirty="0"/>
          </a:p>
          <a:p>
            <a:r>
              <a:rPr lang="en-US" sz="2000" dirty="0"/>
              <a:t>├── </a:t>
            </a:r>
            <a:r>
              <a:rPr lang="en-US" sz="2000" dirty="0" err="1"/>
              <a:t>Berksfile</a:t>
            </a:r>
            <a:endParaRPr lang="en-US" sz="2000" dirty="0"/>
          </a:p>
          <a:p>
            <a:r>
              <a:rPr lang="en-US" sz="2000" dirty="0"/>
              <a:t>├── </a:t>
            </a:r>
            <a:r>
              <a:rPr lang="en-US" sz="2000" dirty="0" err="1"/>
              <a:t>chefignore</a:t>
            </a:r>
            <a:endParaRPr lang="en-US" sz="2000" dirty="0"/>
          </a:p>
          <a:p>
            <a:r>
              <a:rPr lang="en-US" sz="2000" dirty="0"/>
              <a:t>├── </a:t>
            </a:r>
            <a:r>
              <a:rPr lang="en-US" sz="2000" dirty="0" err="1"/>
              <a:t>metadata.rb</a:t>
            </a:r>
            <a:endParaRPr lang="en-US" sz="2000" dirty="0"/>
          </a:p>
          <a:p>
            <a:r>
              <a:rPr lang="en-US" sz="2000" dirty="0"/>
              <a:t>├── </a:t>
            </a:r>
            <a:r>
              <a:rPr lang="en-US" sz="2000" dirty="0" err="1"/>
              <a:t>README.md</a:t>
            </a:r>
            <a:endParaRPr lang="en-US" sz="2000" dirty="0"/>
          </a:p>
          <a:p>
            <a:r>
              <a:rPr lang="en-US" sz="2000" dirty="0"/>
              <a:t>├── recipes</a:t>
            </a:r>
          </a:p>
          <a:p>
            <a:r>
              <a:rPr lang="en-US" sz="2000" dirty="0"/>
              <a:t>│   └── </a:t>
            </a:r>
            <a:r>
              <a:rPr lang="en-US" sz="2000" dirty="0" err="1"/>
              <a:t>default.rb</a:t>
            </a:r>
            <a:endParaRPr lang="en-US" sz="2000" dirty="0"/>
          </a:p>
          <a:p>
            <a:r>
              <a:rPr lang="en-US" sz="2000" dirty="0"/>
              <a:t>├── spec</a:t>
            </a:r>
          </a:p>
          <a:p>
            <a:r>
              <a:rPr lang="en-US" sz="2000" dirty="0"/>
              <a:t>│   ├── </a:t>
            </a:r>
            <a:r>
              <a:rPr lang="en-US" sz="2000" dirty="0" err="1"/>
              <a:t>spec_helper.rb</a:t>
            </a:r>
            <a:endParaRPr lang="en-US" sz="2000" dirty="0"/>
          </a:p>
          <a:p>
            <a:r>
              <a:rPr lang="en-US" sz="2000" dirty="0"/>
              <a:t>│   └── unit</a:t>
            </a:r>
          </a:p>
          <a:p>
            <a:r>
              <a:rPr lang="en-US" sz="2000" dirty="0"/>
              <a:t>│       └── recipes</a:t>
            </a:r>
          </a:p>
          <a:p>
            <a:r>
              <a:rPr lang="en-US" sz="2000" dirty="0"/>
              <a:t>│           └── </a:t>
            </a:r>
            <a:r>
              <a:rPr lang="en-US" sz="2000" dirty="0" err="1"/>
              <a:t>default_spec.rb</a:t>
            </a:r>
            <a:endParaRPr lang="en-US" sz="2000" dirty="0"/>
          </a:p>
          <a:p>
            <a:r>
              <a:rPr lang="en-US" sz="2000" dirty="0" smtClean="0"/>
              <a:t>10 directories, 9 files</a:t>
            </a:r>
            <a:endParaRPr lang="en-US" sz="2000" dirty="0"/>
          </a:p>
        </p:txBody>
      </p:sp>
      <p:sp>
        <p:nvSpPr>
          <p:cNvPr id="2" name="Title 1"/>
          <p:cNvSpPr>
            <a:spLocks noGrp="1"/>
          </p:cNvSpPr>
          <p:nvPr>
            <p:ph type="title"/>
          </p:nvPr>
        </p:nvSpPr>
        <p:spPr/>
        <p:txBody>
          <a:bodyPr>
            <a:normAutofit/>
          </a:bodyPr>
          <a:lstStyle/>
          <a:p>
            <a:r>
              <a:rPr lang="en-US" dirty="0" smtClean="0"/>
              <a:t>The Cookbook </a:t>
            </a:r>
            <a:r>
              <a:rPr lang="en-US" dirty="0"/>
              <a:t>H</a:t>
            </a:r>
            <a:r>
              <a:rPr lang="en-US" dirty="0" smtClean="0"/>
              <a:t>as a Folder for Recipes</a:t>
            </a:r>
            <a:endParaRPr lang="en-US" dirty="0"/>
          </a:p>
        </p:txBody>
      </p:sp>
      <p:sp>
        <p:nvSpPr>
          <p:cNvPr id="4" name="Text Placeholder 3"/>
          <p:cNvSpPr>
            <a:spLocks noGrp="1"/>
          </p:cNvSpPr>
          <p:nvPr>
            <p:ph type="body" sz="quarter" idx="11"/>
          </p:nvPr>
        </p:nvSpPr>
        <p:spPr/>
        <p:txBody>
          <a:bodyPr>
            <a:normAutofit/>
          </a:bodyPr>
          <a:lstStyle/>
          <a:p>
            <a:r>
              <a:rPr lang="en-US" dirty="0" smtClean="0"/>
              <a:t>$ tree apache</a:t>
            </a:r>
            <a:endParaRPr lang="en-US" dirty="0"/>
          </a:p>
        </p:txBody>
      </p:sp>
      <p:sp>
        <p:nvSpPr>
          <p:cNvPr id="7" name="Rectangle 6"/>
          <p:cNvSpPr/>
          <p:nvPr/>
        </p:nvSpPr>
        <p:spPr bwMode="auto">
          <a:xfrm>
            <a:off x="1117025" y="4294645"/>
            <a:ext cx="14417959" cy="987986"/>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667998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noAutofit/>
          </a:bodyPr>
          <a:lstStyle/>
          <a:p>
            <a:r>
              <a:rPr lang="en-US" dirty="0" smtClean="0"/>
              <a:t># </a:t>
            </a:r>
            <a:r>
              <a:rPr lang="en-US" dirty="0"/>
              <a:t>Cookbook Name:: </a:t>
            </a:r>
            <a:r>
              <a:rPr lang="en-US" dirty="0" smtClean="0"/>
              <a:t>apache</a:t>
            </a:r>
            <a:endParaRPr lang="en-US" dirty="0"/>
          </a:p>
          <a:p>
            <a:r>
              <a:rPr lang="en-US" dirty="0"/>
              <a:t># Recipe:: default</a:t>
            </a:r>
          </a:p>
          <a:p>
            <a:r>
              <a:rPr lang="en-US" dirty="0"/>
              <a:t>#</a:t>
            </a:r>
          </a:p>
          <a:p>
            <a:r>
              <a:rPr lang="en-US" dirty="0"/>
              <a:t># Copyright (c) 2015 The Authors, All Rights Reserved.</a:t>
            </a:r>
          </a:p>
        </p:txBody>
      </p:sp>
      <p:sp>
        <p:nvSpPr>
          <p:cNvPr id="2" name="Title 1"/>
          <p:cNvSpPr>
            <a:spLocks noGrp="1"/>
          </p:cNvSpPr>
          <p:nvPr>
            <p:ph type="title"/>
          </p:nvPr>
        </p:nvSpPr>
        <p:spPr/>
        <p:txBody>
          <a:bodyPr/>
          <a:lstStyle/>
          <a:p>
            <a:r>
              <a:rPr lang="en-US" dirty="0" smtClean="0"/>
              <a:t>The Cookbook </a:t>
            </a:r>
            <a:r>
              <a:rPr lang="en-US" dirty="0"/>
              <a:t>H</a:t>
            </a:r>
            <a:r>
              <a:rPr lang="en-US" dirty="0" smtClean="0"/>
              <a:t>as a Default </a:t>
            </a:r>
            <a:r>
              <a:rPr lang="en-US" dirty="0"/>
              <a:t>R</a:t>
            </a:r>
            <a:r>
              <a:rPr lang="en-US" dirty="0" smtClean="0"/>
              <a:t>ecipe</a:t>
            </a:r>
            <a:endParaRPr lang="en-US" dirty="0"/>
          </a:p>
        </p:txBody>
      </p:sp>
      <p:sp>
        <p:nvSpPr>
          <p:cNvPr id="4" name="Text Placeholder 3"/>
          <p:cNvSpPr>
            <a:spLocks noGrp="1"/>
          </p:cNvSpPr>
          <p:nvPr>
            <p:ph type="body" sz="quarter" idx="11"/>
          </p:nvPr>
        </p:nvSpPr>
        <p:spPr/>
        <p:txBody>
          <a:bodyPr>
            <a:normAutofit/>
          </a:bodyPr>
          <a:lstStyle/>
          <a:p>
            <a:r>
              <a:rPr lang="en-US" dirty="0" smtClean="0"/>
              <a:t>$ cat apache/recipes/</a:t>
            </a:r>
            <a:r>
              <a:rPr lang="en-US" dirty="0" err="1" smtClean="0"/>
              <a:t>default.rb</a:t>
            </a:r>
            <a:endParaRPr lang="en-US" dirty="0"/>
          </a:p>
        </p:txBody>
      </p:sp>
    </p:spTree>
    <p:extLst>
      <p:ext uri="{BB962C8B-B14F-4D97-AF65-F5344CB8AC3E}">
        <p14:creationId xmlns:p14="http://schemas.microsoft.com/office/powerpoint/2010/main" val="2695801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noAutofit/>
          </a:bodyPr>
          <a:lstStyle/>
          <a:p>
            <a:r>
              <a:rPr lang="en-US" sz="2000" dirty="0"/>
              <a:t>Compiling Cookbooks</a:t>
            </a:r>
            <a:r>
              <a:rPr lang="en-US" sz="2000" dirty="0" smtClean="0"/>
              <a:t>...</a:t>
            </a:r>
          </a:p>
          <a:p>
            <a:r>
              <a:rPr lang="en-US" sz="2000" dirty="0" smtClean="0"/>
              <a:t>Recipe</a:t>
            </a:r>
            <a:r>
              <a:rPr lang="en-US" sz="2000" dirty="0"/>
              <a:t>: </a:t>
            </a:r>
            <a:r>
              <a:rPr lang="en-US" sz="2000" dirty="0" err="1"/>
              <a:t>code_generator</a:t>
            </a:r>
            <a:r>
              <a:rPr lang="en-US" sz="2000" dirty="0"/>
              <a:t>::</a:t>
            </a:r>
            <a:r>
              <a:rPr lang="en-US" sz="2000" dirty="0" smtClean="0"/>
              <a:t>recipe</a:t>
            </a:r>
          </a:p>
          <a:p>
            <a:r>
              <a:rPr lang="en-US" sz="2000" dirty="0" smtClean="0"/>
              <a:t>  </a:t>
            </a:r>
            <a:r>
              <a:rPr lang="en-US" sz="2000" dirty="0"/>
              <a:t>* directory[./apache/spec/unit/recipes] action create (up to date</a:t>
            </a:r>
            <a:r>
              <a:rPr lang="en-US" sz="2000" dirty="0" smtClean="0"/>
              <a:t>)</a:t>
            </a:r>
          </a:p>
          <a:p>
            <a:r>
              <a:rPr lang="en-US" sz="2000" dirty="0" smtClean="0"/>
              <a:t>  </a:t>
            </a:r>
            <a:r>
              <a:rPr lang="en-US" sz="2000" dirty="0"/>
              <a:t>* </a:t>
            </a:r>
            <a:r>
              <a:rPr lang="en-US" sz="2000" dirty="0" err="1"/>
              <a:t>cookbook_file</a:t>
            </a:r>
            <a:r>
              <a:rPr lang="en-US" sz="2000" dirty="0"/>
              <a:t>[./apache/spec/</a:t>
            </a:r>
            <a:r>
              <a:rPr lang="en-US" sz="2000" dirty="0" err="1"/>
              <a:t>spec_helper.rb</a:t>
            </a:r>
            <a:r>
              <a:rPr lang="en-US" sz="2000" dirty="0"/>
              <a:t>] action </a:t>
            </a:r>
            <a:r>
              <a:rPr lang="en-US" sz="2000" dirty="0" err="1"/>
              <a:t>create_if_missing</a:t>
            </a:r>
            <a:r>
              <a:rPr lang="en-US" sz="2000" dirty="0"/>
              <a:t> (up to date</a:t>
            </a:r>
            <a:r>
              <a:rPr lang="en-US" sz="2000" dirty="0" smtClean="0"/>
              <a:t>)</a:t>
            </a:r>
          </a:p>
          <a:p>
            <a:r>
              <a:rPr lang="en-US" sz="2000" dirty="0" smtClean="0"/>
              <a:t>  * </a:t>
            </a:r>
            <a:r>
              <a:rPr lang="en-US" sz="2000" dirty="0"/>
              <a:t>template[./apache/spec/unit/recipes/</a:t>
            </a:r>
            <a:r>
              <a:rPr lang="en-US" sz="2000" dirty="0" err="1"/>
              <a:t>server_spec.rb</a:t>
            </a:r>
            <a:r>
              <a:rPr lang="en-US" sz="2000" dirty="0"/>
              <a:t>] action </a:t>
            </a:r>
            <a:r>
              <a:rPr lang="en-US" sz="2000" dirty="0" err="1" smtClean="0"/>
              <a:t>create_if_missing</a:t>
            </a:r>
            <a:endParaRPr lang="en-US" sz="2000" dirty="0" smtClean="0"/>
          </a:p>
          <a:p>
            <a:r>
              <a:rPr lang="en-US" sz="2000" dirty="0" smtClean="0"/>
              <a:t>    </a:t>
            </a:r>
            <a:r>
              <a:rPr lang="en-US" sz="2000" dirty="0"/>
              <a:t>- create new file ./</a:t>
            </a:r>
            <a:r>
              <a:rPr lang="en-US" sz="2000" dirty="0" smtClean="0"/>
              <a:t>apache/spec/unit/recipes/</a:t>
            </a:r>
            <a:r>
              <a:rPr lang="en-US" sz="2000" dirty="0" err="1" smtClean="0"/>
              <a:t>server_spec.rb</a:t>
            </a:r>
            <a:endParaRPr lang="en-US" sz="2000" dirty="0" smtClean="0"/>
          </a:p>
          <a:p>
            <a:r>
              <a:rPr lang="en-US" sz="2000" dirty="0" smtClean="0"/>
              <a:t>    </a:t>
            </a:r>
            <a:r>
              <a:rPr lang="en-US" sz="2000" dirty="0"/>
              <a:t>- update content in file ./apache/spec/unit/recipes/</a:t>
            </a:r>
            <a:r>
              <a:rPr lang="en-US" sz="2000" dirty="0" err="1"/>
              <a:t>server_spec.rb</a:t>
            </a:r>
            <a:r>
              <a:rPr lang="en-US" sz="2000" dirty="0"/>
              <a:t> from none to </a:t>
            </a:r>
            <a:r>
              <a:rPr lang="en-US" sz="2000" dirty="0" smtClean="0"/>
              <a:t>15a8e6</a:t>
            </a:r>
          </a:p>
          <a:p>
            <a:r>
              <a:rPr lang="en-US" sz="2000" dirty="0" smtClean="0"/>
              <a:t>    </a:t>
            </a:r>
            <a:r>
              <a:rPr lang="en-US" sz="2000" dirty="0"/>
              <a:t>(diff output suppressed by </a:t>
            </a:r>
            <a:r>
              <a:rPr lang="en-US" sz="2000" dirty="0" err="1" smtClean="0"/>
              <a:t>config</a:t>
            </a:r>
            <a:r>
              <a:rPr lang="en-US" sz="2000" dirty="0" smtClean="0"/>
              <a:t>)</a:t>
            </a:r>
          </a:p>
          <a:p>
            <a:r>
              <a:rPr lang="en-US" sz="2000" dirty="0" smtClean="0"/>
              <a:t>  </a:t>
            </a:r>
            <a:r>
              <a:rPr lang="en-US" sz="2000" dirty="0"/>
              <a:t>* template[./apache/recipes/</a:t>
            </a:r>
            <a:r>
              <a:rPr lang="en-US" sz="2000" dirty="0" err="1"/>
              <a:t>server.rb</a:t>
            </a:r>
            <a:r>
              <a:rPr lang="en-US" sz="2000" dirty="0"/>
              <a:t>] action </a:t>
            </a:r>
            <a:r>
              <a:rPr lang="en-US" sz="2000" dirty="0" smtClean="0"/>
              <a:t>create</a:t>
            </a:r>
          </a:p>
          <a:p>
            <a:r>
              <a:rPr lang="en-US" sz="2000" dirty="0" smtClean="0"/>
              <a:t>    </a:t>
            </a:r>
            <a:r>
              <a:rPr lang="en-US" sz="2000" dirty="0"/>
              <a:t>- create new file ./</a:t>
            </a:r>
            <a:r>
              <a:rPr lang="en-US" sz="2000" dirty="0" smtClean="0"/>
              <a:t>apache/recipes/</a:t>
            </a:r>
            <a:r>
              <a:rPr lang="en-US" sz="2000" dirty="0" err="1" smtClean="0"/>
              <a:t>server.rb</a:t>
            </a:r>
            <a:endParaRPr lang="en-US" sz="2000" dirty="0" smtClean="0"/>
          </a:p>
          <a:p>
            <a:r>
              <a:rPr lang="en-US" sz="2000" dirty="0" smtClean="0"/>
              <a:t>    </a:t>
            </a:r>
            <a:r>
              <a:rPr lang="en-US" sz="2000" dirty="0"/>
              <a:t>- update content in file ./apache/recipes/</a:t>
            </a:r>
            <a:r>
              <a:rPr lang="en-US" sz="2000" dirty="0" err="1"/>
              <a:t>server.rb</a:t>
            </a:r>
            <a:r>
              <a:rPr lang="en-US" sz="2000" dirty="0"/>
              <a:t> from none to </a:t>
            </a:r>
            <a:r>
              <a:rPr lang="en-US" sz="2000" dirty="0" smtClean="0"/>
              <a:t>6b8381</a:t>
            </a:r>
          </a:p>
          <a:p>
            <a:r>
              <a:rPr lang="en-US" sz="2000" dirty="0" smtClean="0"/>
              <a:t>    </a:t>
            </a:r>
            <a:r>
              <a:rPr lang="en-US" sz="2000" dirty="0"/>
              <a:t>(diff output suppressed by </a:t>
            </a:r>
            <a:r>
              <a:rPr lang="en-US" sz="2000" dirty="0" err="1"/>
              <a:t>config</a:t>
            </a:r>
            <a:r>
              <a:rPr lang="en-US" sz="2000" dirty="0"/>
              <a:t>)</a:t>
            </a:r>
          </a:p>
        </p:txBody>
      </p:sp>
      <p:sp>
        <p:nvSpPr>
          <p:cNvPr id="2" name="Title 1"/>
          <p:cNvSpPr>
            <a:spLocks noGrp="1"/>
          </p:cNvSpPr>
          <p:nvPr>
            <p:ph type="title"/>
          </p:nvPr>
        </p:nvSpPr>
        <p:spPr/>
        <p:txBody>
          <a:bodyPr/>
          <a:lstStyle/>
          <a:p>
            <a:r>
              <a:rPr lang="en-US" dirty="0" smtClean="0"/>
              <a:t>Generate the apache server recipe</a:t>
            </a:r>
            <a:endParaRPr lang="en-US" dirty="0"/>
          </a:p>
        </p:txBody>
      </p:sp>
      <p:sp>
        <p:nvSpPr>
          <p:cNvPr id="4" name="Text Placeholder 3"/>
          <p:cNvSpPr>
            <a:spLocks noGrp="1"/>
          </p:cNvSpPr>
          <p:nvPr>
            <p:ph type="body" sz="quarter" idx="11"/>
          </p:nvPr>
        </p:nvSpPr>
        <p:spPr/>
        <p:txBody>
          <a:bodyPr>
            <a:normAutofit/>
          </a:bodyPr>
          <a:lstStyle/>
          <a:p>
            <a:r>
              <a:rPr lang="en-US" dirty="0" smtClean="0"/>
              <a:t>$ chef generate recipe apache server</a:t>
            </a:r>
            <a:endParaRPr lang="en-US" dirty="0"/>
          </a:p>
        </p:txBody>
      </p:sp>
      <p:sp>
        <p:nvSpPr>
          <p:cNvPr id="5" name="Rectangle 4"/>
          <p:cNvSpPr/>
          <p:nvPr/>
        </p:nvSpPr>
        <p:spPr bwMode="auto">
          <a:xfrm>
            <a:off x="1125673" y="6772652"/>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42209542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noAutofit/>
          </a:bodyPr>
          <a:lstStyle/>
          <a:p>
            <a:r>
              <a:rPr lang="en-US" dirty="0" smtClean="0"/>
              <a:t># </a:t>
            </a:r>
            <a:r>
              <a:rPr lang="en-US" dirty="0"/>
              <a:t>Cookbook Name:: </a:t>
            </a:r>
            <a:r>
              <a:rPr lang="en-US" dirty="0" smtClean="0"/>
              <a:t>apache</a:t>
            </a:r>
            <a:endParaRPr lang="en-US" dirty="0"/>
          </a:p>
          <a:p>
            <a:r>
              <a:rPr lang="en-US" dirty="0"/>
              <a:t># Recipe:: </a:t>
            </a:r>
            <a:r>
              <a:rPr lang="en-US" dirty="0" smtClean="0"/>
              <a:t>server</a:t>
            </a:r>
            <a:endParaRPr lang="en-US" dirty="0"/>
          </a:p>
          <a:p>
            <a:r>
              <a:rPr lang="en-US" dirty="0"/>
              <a:t>#</a:t>
            </a:r>
          </a:p>
          <a:p>
            <a:r>
              <a:rPr lang="en-US" dirty="0"/>
              <a:t># Copyright (c) 2015 The Authors, All Rights Reserved.</a:t>
            </a:r>
          </a:p>
        </p:txBody>
      </p:sp>
      <p:sp>
        <p:nvSpPr>
          <p:cNvPr id="2" name="Title 1"/>
          <p:cNvSpPr>
            <a:spLocks noGrp="1"/>
          </p:cNvSpPr>
          <p:nvPr>
            <p:ph type="title"/>
          </p:nvPr>
        </p:nvSpPr>
        <p:spPr/>
        <p:txBody>
          <a:bodyPr/>
          <a:lstStyle/>
          <a:p>
            <a:r>
              <a:rPr lang="en-US" dirty="0" smtClean="0"/>
              <a:t>The Cookbook </a:t>
            </a:r>
            <a:r>
              <a:rPr lang="en-US" dirty="0"/>
              <a:t>H</a:t>
            </a:r>
            <a:r>
              <a:rPr lang="en-US" dirty="0" smtClean="0"/>
              <a:t>as a Default </a:t>
            </a:r>
            <a:r>
              <a:rPr lang="en-US" dirty="0"/>
              <a:t>R</a:t>
            </a:r>
            <a:r>
              <a:rPr lang="en-US" dirty="0" smtClean="0"/>
              <a:t>ecipe</a:t>
            </a:r>
            <a:endParaRPr lang="en-US" dirty="0"/>
          </a:p>
        </p:txBody>
      </p:sp>
      <p:sp>
        <p:nvSpPr>
          <p:cNvPr id="4" name="Text Placeholder 3"/>
          <p:cNvSpPr>
            <a:spLocks noGrp="1"/>
          </p:cNvSpPr>
          <p:nvPr>
            <p:ph type="body" sz="quarter" idx="11"/>
          </p:nvPr>
        </p:nvSpPr>
        <p:spPr/>
        <p:txBody>
          <a:bodyPr>
            <a:normAutofit/>
          </a:bodyPr>
          <a:lstStyle/>
          <a:p>
            <a:r>
              <a:rPr lang="en-US" dirty="0" smtClean="0"/>
              <a:t>$ cat apache/recipes/</a:t>
            </a:r>
            <a:r>
              <a:rPr lang="en-US" dirty="0" err="1" smtClean="0"/>
              <a:t>server.rb</a:t>
            </a:r>
            <a:endParaRPr lang="en-US" dirty="0"/>
          </a:p>
        </p:txBody>
      </p:sp>
    </p:spTree>
    <p:extLst>
      <p:ext uri="{BB962C8B-B14F-4D97-AF65-F5344CB8AC3E}">
        <p14:creationId xmlns:p14="http://schemas.microsoft.com/office/powerpoint/2010/main" val="717812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a:t>
            </a:r>
            <a:r>
              <a:rPr lang="en-US" dirty="0" err="1" smtClean="0"/>
              <a:t>server.rb</a:t>
            </a:r>
            <a:r>
              <a:rPr lang="en-US" dirty="0" smtClean="0"/>
              <a:t> recipe file</a:t>
            </a:r>
            <a:endParaRPr lang="en-US" dirty="0"/>
          </a:p>
        </p:txBody>
      </p:sp>
      <p:sp>
        <p:nvSpPr>
          <p:cNvPr id="3" name="Content Placeholder 2"/>
          <p:cNvSpPr>
            <a:spLocks noGrp="1"/>
          </p:cNvSpPr>
          <p:nvPr>
            <p:ph sz="quarter" idx="10"/>
          </p:nvPr>
        </p:nvSpPr>
        <p:spPr/>
        <p:txBody>
          <a:bodyPr>
            <a:normAutofit lnSpcReduction="10000"/>
          </a:bodyPr>
          <a:lstStyle/>
          <a:p>
            <a:r>
              <a:rPr lang="en-US" dirty="0"/>
              <a:t>package </a:t>
            </a:r>
            <a:r>
              <a:rPr lang="uk-UA" dirty="0" smtClean="0"/>
              <a:t>'</a:t>
            </a:r>
            <a:r>
              <a:rPr lang="en-US" dirty="0" err="1" smtClean="0">
                <a:solidFill>
                  <a:schemeClr val="tx1">
                    <a:lumMod val="75000"/>
                  </a:schemeClr>
                </a:solidFill>
              </a:rPr>
              <a:t>httpd</a:t>
            </a:r>
            <a:r>
              <a:rPr lang="uk-UA" dirty="0" smtClean="0"/>
              <a:t>'</a:t>
            </a:r>
            <a:endParaRPr lang="en-US" dirty="0"/>
          </a:p>
          <a:p>
            <a:endParaRPr lang="en-US" dirty="0"/>
          </a:p>
          <a:p>
            <a:r>
              <a:rPr lang="en-US" dirty="0" smtClean="0"/>
              <a:t>file </a:t>
            </a:r>
            <a:r>
              <a:rPr lang="uk-UA" dirty="0" smtClean="0"/>
              <a:t>'</a:t>
            </a:r>
            <a:r>
              <a:rPr lang="en-US" dirty="0" smtClean="0"/>
              <a:t>/</a:t>
            </a:r>
            <a:r>
              <a:rPr lang="en-US" dirty="0" err="1"/>
              <a:t>var</a:t>
            </a:r>
            <a:r>
              <a:rPr lang="en-US" dirty="0"/>
              <a:t>/www/html/</a:t>
            </a:r>
            <a:r>
              <a:rPr lang="en-US" dirty="0" err="1" smtClean="0"/>
              <a:t>index.html</a:t>
            </a:r>
            <a:r>
              <a:rPr lang="uk-UA" dirty="0" smtClean="0"/>
              <a:t>'</a:t>
            </a:r>
            <a:r>
              <a:rPr lang="en-US" dirty="0" smtClean="0"/>
              <a:t> </a:t>
            </a:r>
            <a:r>
              <a:rPr lang="en-US" dirty="0"/>
              <a:t>do</a:t>
            </a:r>
          </a:p>
          <a:p>
            <a:r>
              <a:rPr lang="en-US" dirty="0" smtClean="0"/>
              <a:t>  content </a:t>
            </a:r>
            <a:r>
              <a:rPr lang="uk-UA" dirty="0" smtClean="0"/>
              <a:t>'</a:t>
            </a:r>
            <a:r>
              <a:rPr lang="en-US" dirty="0" smtClean="0"/>
              <a:t>&lt;h1&gt;Hello, world!&lt;/h1&gt;</a:t>
            </a:r>
            <a:r>
              <a:rPr lang="uk-UA" dirty="0" smtClean="0"/>
              <a:t>'</a:t>
            </a:r>
            <a:endParaRPr lang="en-US" dirty="0" smtClean="0"/>
          </a:p>
          <a:p>
            <a:r>
              <a:rPr lang="en-US" dirty="0" smtClean="0"/>
              <a:t>end</a:t>
            </a:r>
            <a:endParaRPr lang="en-US" dirty="0"/>
          </a:p>
          <a:p>
            <a:endParaRPr lang="en-US" dirty="0"/>
          </a:p>
          <a:p>
            <a:r>
              <a:rPr lang="en-US" dirty="0"/>
              <a:t>service </a:t>
            </a:r>
            <a:r>
              <a:rPr lang="uk-UA" dirty="0" smtClean="0"/>
              <a:t>'</a:t>
            </a:r>
            <a:r>
              <a:rPr lang="en-US" dirty="0" err="1" smtClean="0">
                <a:solidFill>
                  <a:schemeClr val="tx1">
                    <a:lumMod val="75000"/>
                  </a:schemeClr>
                </a:solidFill>
              </a:rPr>
              <a:t>httpd</a:t>
            </a:r>
            <a:r>
              <a:rPr lang="uk-UA" dirty="0" smtClean="0"/>
              <a:t>'</a:t>
            </a:r>
            <a:r>
              <a:rPr lang="en-US" dirty="0" smtClean="0"/>
              <a:t> </a:t>
            </a:r>
            <a:r>
              <a:rPr lang="en-US" dirty="0"/>
              <a:t>do</a:t>
            </a:r>
          </a:p>
          <a:p>
            <a:r>
              <a:rPr lang="en-US" dirty="0"/>
              <a:t>  action </a:t>
            </a:r>
            <a:r>
              <a:rPr lang="en-US" b="1" dirty="0"/>
              <a:t>[ :enable, :start ]</a:t>
            </a:r>
          </a:p>
          <a:p>
            <a:r>
              <a:rPr lang="en-US" dirty="0"/>
              <a:t>end</a:t>
            </a:r>
          </a:p>
          <a:p>
            <a:endParaRPr lang="en-US" dirty="0"/>
          </a:p>
        </p:txBody>
      </p:sp>
      <p:sp>
        <p:nvSpPr>
          <p:cNvPr id="4" name="Text Placeholder 3"/>
          <p:cNvSpPr>
            <a:spLocks noGrp="1"/>
          </p:cNvSpPr>
          <p:nvPr>
            <p:ph type="body" sz="quarter" idx="11"/>
          </p:nvPr>
        </p:nvSpPr>
        <p:spPr/>
        <p:txBody>
          <a:bodyPr>
            <a:normAutofit fontScale="85000" lnSpcReduction="20000"/>
          </a:bodyPr>
          <a:lstStyle/>
          <a:p>
            <a:r>
              <a:rPr lang="en-US" dirty="0" smtClean="0"/>
              <a:t>~/apache/recipes/</a:t>
            </a:r>
            <a:r>
              <a:rPr lang="en-US" dirty="0" err="1" smtClean="0"/>
              <a:t>server.rb</a:t>
            </a:r>
            <a:endParaRPr lang="en-US" dirty="0"/>
          </a:p>
        </p:txBody>
      </p:sp>
      <p:sp>
        <p:nvSpPr>
          <p:cNvPr id="5" name="Footer Placeholder 4"/>
          <p:cNvSpPr>
            <a:spLocks noGrp="1"/>
          </p:cNvSpPr>
          <p:nvPr>
            <p:ph type="ftr" sz="quarter" idx="3"/>
          </p:nvPr>
        </p:nvSpPr>
        <p:spPr>
          <a:xfrm>
            <a:off x="324400" y="8579607"/>
            <a:ext cx="5681953" cy="507556"/>
          </a:xfrm>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4294967295"/>
          </p:nvPr>
        </p:nvSpPr>
        <p:spPr>
          <a:xfrm>
            <a:off x="6299200" y="8579662"/>
            <a:ext cx="3657600" cy="486833"/>
          </a:xfrm>
        </p:spPr>
        <p:txBody>
          <a:bodyPr/>
          <a:lstStyle/>
          <a:p>
            <a:fld id="{D3C6E21F-9381-4880-84FB-1E73165A9E9D}" type="slidenum">
              <a:rPr lang="en-US" smtClean="0"/>
              <a:pPr/>
              <a:t>48</a:t>
            </a:fld>
            <a:endParaRPr lang="en-US" dirty="0"/>
          </a:p>
        </p:txBody>
      </p:sp>
    </p:spTree>
    <p:extLst>
      <p:ext uri="{BB962C8B-B14F-4D97-AF65-F5344CB8AC3E}">
        <p14:creationId xmlns:p14="http://schemas.microsoft.com/office/powerpoint/2010/main" val="2653690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Resources</a:t>
            </a:r>
            <a:endParaRPr lang="en-US" dirty="0"/>
          </a:p>
        </p:txBody>
      </p:sp>
      <p:sp>
        <p:nvSpPr>
          <p:cNvPr id="3" name="Subtitle 2"/>
          <p:cNvSpPr>
            <a:spLocks noGrp="1"/>
          </p:cNvSpPr>
          <p:nvPr>
            <p:ph type="subTitle" idx="1"/>
          </p:nvPr>
        </p:nvSpPr>
        <p:spPr/>
        <p:txBody>
          <a:bodyPr>
            <a:normAutofit/>
          </a:bodyPr>
          <a:lstStyle/>
          <a:p>
            <a:r>
              <a:rPr lang="en-US" dirty="0" smtClean="0"/>
              <a:t>A resource is a statement of configuration policy. </a:t>
            </a:r>
          </a:p>
          <a:p>
            <a:endParaRPr lang="en-US" dirty="0"/>
          </a:p>
          <a:p>
            <a:r>
              <a:rPr lang="en-US" dirty="0" smtClean="0"/>
              <a:t>It describes the desired state of an element of your infrastructure and the steps needed to bring that item to the desired state.</a:t>
            </a:r>
          </a:p>
        </p:txBody>
      </p:sp>
      <p:sp>
        <p:nvSpPr>
          <p:cNvPr id="5" name="Content Placeholder 3"/>
          <p:cNvSpPr>
            <a:spLocks noGrp="1"/>
          </p:cNvSpPr>
          <p:nvPr>
            <p:ph sz="quarter" idx="13"/>
          </p:nvPr>
        </p:nvSpPr>
        <p:spPr/>
        <p:txBody>
          <a:bodyPr anchor="ctr">
            <a:normAutofit/>
          </a:bodyPr>
          <a:lstStyle>
            <a:lvl1pPr marL="0" indent="0" algn="ctr">
              <a:buNone/>
              <a:defRPr sz="1800">
                <a:solidFill>
                  <a:schemeClr val="tx1"/>
                </a:solidFill>
              </a:defRPr>
            </a:lvl1pPr>
          </a:lstStyle>
          <a:p>
            <a:pPr lvl="0"/>
            <a:r>
              <a:rPr lang="en-US" sz="3200" dirty="0">
                <a:hlinkClick r:id="rId3"/>
              </a:rPr>
              <a:t>https://</a:t>
            </a:r>
            <a:r>
              <a:rPr lang="en-US" sz="3200" dirty="0" smtClean="0">
                <a:hlinkClick r:id="rId3"/>
              </a:rPr>
              <a:t>docs.chef.io/resources.html</a:t>
            </a:r>
            <a:endParaRPr lang="en-US" sz="3200" dirty="0" smtClean="0"/>
          </a:p>
          <a:p>
            <a:pPr lvl="0"/>
            <a:endParaRPr lang="en-US" sz="3200" dirty="0"/>
          </a:p>
        </p:txBody>
      </p:sp>
    </p:spTree>
    <p:extLst>
      <p:ext uri="{BB962C8B-B14F-4D97-AF65-F5344CB8AC3E}">
        <p14:creationId xmlns:p14="http://schemas.microsoft.com/office/powerpoint/2010/main" val="3634839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hlinkClick r:id="rId3"/>
          </p:cNvPr>
          <p:cNvPicPr>
            <a:picLocks noChangeAspect="1"/>
          </p:cNvPicPr>
          <p:nvPr/>
        </p:nvPicPr>
        <p:blipFill>
          <a:blip r:embed="rId4"/>
          <a:stretch>
            <a:fillRect/>
          </a:stretch>
        </p:blipFill>
        <p:spPr>
          <a:xfrm>
            <a:off x="-143383" y="-41332"/>
            <a:ext cx="16550447" cy="9185331"/>
          </a:xfrm>
          <a:prstGeom prst="rect">
            <a:avLst/>
          </a:prstGeom>
        </p:spPr>
      </p:pic>
    </p:spTree>
    <p:extLst>
      <p:ext uri="{BB962C8B-B14F-4D97-AF65-F5344CB8AC3E}">
        <p14:creationId xmlns:p14="http://schemas.microsoft.com/office/powerpoint/2010/main" val="2264894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Package</a:t>
            </a:r>
          </a:p>
        </p:txBody>
      </p:sp>
      <p:sp>
        <p:nvSpPr>
          <p:cNvPr id="3" name="Text Placeholder 2"/>
          <p:cNvSpPr>
            <a:spLocks noGrp="1"/>
          </p:cNvSpPr>
          <p:nvPr>
            <p:ph type="body" sz="quarter" idx="12"/>
          </p:nvPr>
        </p:nvSpPr>
        <p:spPr>
          <a:xfrm>
            <a:off x="677333" y="1856201"/>
            <a:ext cx="14898624" cy="1567583"/>
          </a:xfrm>
          <a:ln>
            <a:solidFill>
              <a:schemeClr val="tx1"/>
            </a:solidFill>
            <a:prstDash val="sysDash"/>
          </a:ln>
        </p:spPr>
        <p:txBody>
          <a:bodyPr/>
          <a:lstStyle/>
          <a:p>
            <a:r>
              <a:rPr lang="en-US" b="1" dirty="0">
                <a:latin typeface="Courier New" panose="02070309020205020404" pitchFamily="49" charset="0"/>
              </a:rPr>
              <a:t>package '</a:t>
            </a:r>
            <a:r>
              <a:rPr lang="en-US" b="1" dirty="0" err="1" smtClean="0">
                <a:latin typeface="Courier New" panose="02070309020205020404" pitchFamily="49" charset="0"/>
              </a:rPr>
              <a:t>httpd</a:t>
            </a:r>
            <a:r>
              <a:rPr lang="en-US" b="1" dirty="0">
                <a:latin typeface="Courier New" panose="02070309020205020404" pitchFamily="49" charset="0"/>
              </a:rPr>
              <a:t>'</a:t>
            </a:r>
          </a:p>
          <a:p>
            <a:endParaRPr lang="en-US" dirty="0"/>
          </a:p>
        </p:txBody>
      </p:sp>
      <p:sp>
        <p:nvSpPr>
          <p:cNvPr id="13" name="Text Placeholder 4"/>
          <p:cNvSpPr txBox="1">
            <a:spLocks/>
          </p:cNvSpPr>
          <p:nvPr/>
        </p:nvSpPr>
        <p:spPr bwMode="white">
          <a:xfrm>
            <a:off x="677333" y="3674304"/>
            <a:ext cx="14898624" cy="3423781"/>
          </a:xfrm>
          <a:prstGeom prst="rect">
            <a:avLst/>
          </a:prstGeom>
        </p:spPr>
        <p:txBody>
          <a:bodyPr vert="horz" wrap="square" lIns="0" tIns="0" rIns="0" bIns="0" rtlCol="0">
            <a:noAutofit/>
          </a:bodyPr>
          <a:lstStyle>
            <a:lvl1pPr marL="0" indent="0" algn="l" defTabSz="914363" rtl="0" eaLnBrk="1" latinLnBrk="0" hangingPunct="1">
              <a:lnSpc>
                <a:spcPct val="100000"/>
              </a:lnSpc>
              <a:spcBef>
                <a:spcPts val="600"/>
              </a:spcBef>
              <a:spcAft>
                <a:spcPts val="600"/>
              </a:spcAft>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spcAft>
                <a:spcPts val="600"/>
              </a:spcAft>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spcAft>
                <a:spcPts val="600"/>
              </a:spcAft>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spcAft>
                <a:spcPts val="600"/>
              </a:spcAft>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spcAft>
                <a:spcPts val="600"/>
              </a:spcAft>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700" dirty="0"/>
              <a:t>The package named </a:t>
            </a:r>
            <a:r>
              <a:rPr lang="en-US" sz="3700" dirty="0" smtClean="0"/>
              <a:t>'</a:t>
            </a:r>
            <a:r>
              <a:rPr lang="en-US" sz="3700" dirty="0" err="1" smtClean="0"/>
              <a:t>httpd</a:t>
            </a:r>
            <a:r>
              <a:rPr lang="en-US" sz="3700" dirty="0"/>
              <a:t>'</a:t>
            </a:r>
            <a:r>
              <a:rPr lang="en-US" sz="3700" dirty="0" smtClean="0"/>
              <a:t> </a:t>
            </a:r>
            <a:r>
              <a:rPr lang="en-US" sz="3700" dirty="0"/>
              <a:t>is installed.</a:t>
            </a:r>
          </a:p>
          <a:p>
            <a:endParaRPr lang="en-US" sz="3700" dirty="0"/>
          </a:p>
          <a:p>
            <a:pPr lvl="1"/>
            <a:endParaRPr lang="de-DE" sz="3200" dirty="0"/>
          </a:p>
          <a:p>
            <a:pPr lvl="1"/>
            <a:endParaRPr lang="en-US" sz="3200" dirty="0"/>
          </a:p>
          <a:p>
            <a:endParaRPr lang="en-US" sz="3700" dirty="0"/>
          </a:p>
        </p:txBody>
      </p:sp>
      <p:sp>
        <p:nvSpPr>
          <p:cNvPr id="14" name="Text Placeholder 13"/>
          <p:cNvSpPr txBox="1">
            <a:spLocks/>
          </p:cNvSpPr>
          <p:nvPr/>
        </p:nvSpPr>
        <p:spPr bwMode="white">
          <a:xfrm>
            <a:off x="4258211" y="7348565"/>
            <a:ext cx="8450653" cy="60964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dirty="0">
                <a:cs typeface="Courier New" panose="02070309020205020404" pitchFamily="49" charset="0"/>
                <a:hlinkClick r:id="rId3"/>
              </a:rPr>
              <a:t>https://</a:t>
            </a:r>
            <a:r>
              <a:rPr lang="en-US" dirty="0" smtClean="0">
                <a:cs typeface="Courier New" panose="02070309020205020404" pitchFamily="49" charset="0"/>
                <a:hlinkClick r:id="rId3"/>
              </a:rPr>
              <a:t>docs.chef.io/resource_package.html</a:t>
            </a:r>
            <a:endParaRPr lang="en-US" dirty="0" smtClean="0">
              <a:cs typeface="Courier New" panose="02070309020205020404" pitchFamily="49" charset="0"/>
            </a:endParaRPr>
          </a:p>
          <a:p>
            <a:pPr algn="ctr"/>
            <a:endParaRPr lang="en-US" sz="2400" dirty="0">
              <a:cs typeface="Courier New" panose="02070309020205020404" pitchFamily="49" charset="0"/>
            </a:endParaRPr>
          </a:p>
          <a:p>
            <a:pPr algn="ctr"/>
            <a:endParaRPr lang="en-US" sz="2400" dirty="0">
              <a:cs typeface="Courier New" panose="02070309020205020404" pitchFamily="49" charset="0"/>
            </a:endParaRPr>
          </a:p>
        </p:txBody>
      </p:sp>
    </p:spTree>
    <p:extLst>
      <p:ext uri="{BB962C8B-B14F-4D97-AF65-F5344CB8AC3E}">
        <p14:creationId xmlns:p14="http://schemas.microsoft.com/office/powerpoint/2010/main" val="32043777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a:t>
            </a:r>
            <a:r>
              <a:rPr lang="en-US" dirty="0" smtClean="0"/>
              <a:t>Service</a:t>
            </a:r>
            <a:endParaRPr lang="en-US" dirty="0"/>
          </a:p>
        </p:txBody>
      </p:sp>
      <p:sp>
        <p:nvSpPr>
          <p:cNvPr id="3" name="Text Placeholder 2"/>
          <p:cNvSpPr>
            <a:spLocks noGrp="1"/>
          </p:cNvSpPr>
          <p:nvPr>
            <p:ph type="body" sz="quarter" idx="12"/>
          </p:nvPr>
        </p:nvSpPr>
        <p:spPr>
          <a:ln>
            <a:solidFill>
              <a:schemeClr val="tx1"/>
            </a:solidFill>
            <a:prstDash val="sysDash"/>
          </a:ln>
        </p:spPr>
        <p:txBody>
          <a:bodyPr/>
          <a:lstStyle/>
          <a:p>
            <a:r>
              <a:rPr lang="en-US" b="1" dirty="0">
                <a:latin typeface="Courier New" panose="02070309020205020404" pitchFamily="49" charset="0"/>
              </a:rPr>
              <a:t>service </a:t>
            </a:r>
            <a:r>
              <a:rPr lang="en-US" b="1" dirty="0" smtClean="0">
                <a:latin typeface="Courier New" panose="02070309020205020404" pitchFamily="49" charset="0"/>
              </a:rPr>
              <a:t>'</a:t>
            </a:r>
            <a:r>
              <a:rPr lang="en-US" b="1" dirty="0" err="1" smtClean="0">
                <a:latin typeface="Courier New" panose="02070309020205020404" pitchFamily="49" charset="0"/>
              </a:rPr>
              <a:t>ntp</a:t>
            </a:r>
            <a:r>
              <a:rPr lang="en-US" b="1" dirty="0">
                <a:latin typeface="Courier New" panose="02070309020205020404" pitchFamily="49" charset="0"/>
              </a:rPr>
              <a:t>'</a:t>
            </a:r>
            <a:r>
              <a:rPr lang="en-US" b="1" dirty="0" smtClean="0">
                <a:latin typeface="Courier New" panose="02070309020205020404" pitchFamily="49" charset="0"/>
              </a:rPr>
              <a:t> </a:t>
            </a:r>
            <a:r>
              <a:rPr lang="en-US" b="1" dirty="0">
                <a:latin typeface="Courier New" panose="02070309020205020404" pitchFamily="49" charset="0"/>
              </a:rPr>
              <a:t>do</a:t>
            </a:r>
          </a:p>
          <a:p>
            <a:r>
              <a:rPr lang="en-US" b="1" dirty="0">
                <a:latin typeface="Courier New" panose="02070309020205020404" pitchFamily="49" charset="0"/>
              </a:rPr>
              <a:t>  action [ :enable, :start ]</a:t>
            </a:r>
          </a:p>
          <a:p>
            <a:r>
              <a:rPr lang="en-US" b="1" dirty="0">
                <a:latin typeface="Courier New" panose="02070309020205020404" pitchFamily="49" charset="0"/>
              </a:rPr>
              <a:t>end</a:t>
            </a:r>
          </a:p>
          <a:p>
            <a:endParaRPr lang="en-US" dirty="0"/>
          </a:p>
        </p:txBody>
      </p:sp>
      <p:sp>
        <p:nvSpPr>
          <p:cNvPr id="13" name="Text Placeholder 4"/>
          <p:cNvSpPr txBox="1">
            <a:spLocks/>
          </p:cNvSpPr>
          <p:nvPr/>
        </p:nvSpPr>
        <p:spPr bwMode="white">
          <a:xfrm>
            <a:off x="677333" y="4759892"/>
            <a:ext cx="14898624" cy="2338193"/>
          </a:xfrm>
          <a:prstGeom prst="rect">
            <a:avLst/>
          </a:prstGeom>
        </p:spPr>
        <p:txBody>
          <a:bodyPr vert="horz" wrap="square" lIns="0" tIns="0" rIns="0" bIns="0" rtlCol="0">
            <a:noAutofit/>
          </a:bodyPr>
          <a:lstStyle>
            <a:lvl1pPr marL="0" indent="0" algn="l" defTabSz="914363" rtl="0" eaLnBrk="1" latinLnBrk="0" hangingPunct="1">
              <a:lnSpc>
                <a:spcPct val="100000"/>
              </a:lnSpc>
              <a:spcBef>
                <a:spcPts val="600"/>
              </a:spcBef>
              <a:spcAft>
                <a:spcPts val="600"/>
              </a:spcAft>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spcAft>
                <a:spcPts val="600"/>
              </a:spcAft>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spcAft>
                <a:spcPts val="600"/>
              </a:spcAft>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spcAft>
                <a:spcPts val="600"/>
              </a:spcAft>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spcAft>
                <a:spcPts val="600"/>
              </a:spcAft>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700" dirty="0"/>
              <a:t>The service named </a:t>
            </a:r>
            <a:r>
              <a:rPr lang="en-US" sz="3700" dirty="0" smtClean="0"/>
              <a:t>'</a:t>
            </a:r>
            <a:r>
              <a:rPr lang="en-US" sz="3700" dirty="0" err="1" smtClean="0"/>
              <a:t>ntp</a:t>
            </a:r>
            <a:r>
              <a:rPr lang="en-US" sz="3700" dirty="0"/>
              <a:t>'</a:t>
            </a:r>
            <a:r>
              <a:rPr lang="en-US" sz="3700" dirty="0" smtClean="0"/>
              <a:t> </a:t>
            </a:r>
            <a:r>
              <a:rPr lang="en-US" sz="3700" dirty="0"/>
              <a:t>is enabled (start on reboot) and started.</a:t>
            </a:r>
          </a:p>
          <a:p>
            <a:endParaRPr lang="en-US" sz="3700" dirty="0"/>
          </a:p>
          <a:p>
            <a:pPr lvl="1"/>
            <a:endParaRPr lang="de-DE" sz="3200" dirty="0"/>
          </a:p>
          <a:p>
            <a:pPr lvl="1"/>
            <a:endParaRPr lang="en-US" sz="3200" dirty="0"/>
          </a:p>
          <a:p>
            <a:endParaRPr lang="en-US" sz="3700" dirty="0"/>
          </a:p>
        </p:txBody>
      </p:sp>
      <p:sp>
        <p:nvSpPr>
          <p:cNvPr id="8" name="Text Placeholder 13"/>
          <p:cNvSpPr txBox="1">
            <a:spLocks/>
          </p:cNvSpPr>
          <p:nvPr/>
        </p:nvSpPr>
        <p:spPr bwMode="white">
          <a:xfrm>
            <a:off x="4258211" y="7348565"/>
            <a:ext cx="8450653" cy="60964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dirty="0">
                <a:cs typeface="Courier New" panose="02070309020205020404" pitchFamily="49" charset="0"/>
                <a:hlinkClick r:id="rId3"/>
              </a:rPr>
              <a:t>https://</a:t>
            </a:r>
            <a:r>
              <a:rPr lang="en-US" dirty="0" smtClean="0">
                <a:cs typeface="Courier New" panose="02070309020205020404" pitchFamily="49" charset="0"/>
                <a:hlinkClick r:id="rId3"/>
              </a:rPr>
              <a:t>docs.chef.io/resource_service.html</a:t>
            </a:r>
            <a:endParaRPr lang="en-US" dirty="0" smtClean="0">
              <a:cs typeface="Courier New" panose="02070309020205020404" pitchFamily="49" charset="0"/>
            </a:endParaRPr>
          </a:p>
          <a:p>
            <a:pPr algn="ctr"/>
            <a:endParaRPr lang="en-US" dirty="0" smtClean="0">
              <a:cs typeface="Courier New" panose="02070309020205020404" pitchFamily="49" charset="0"/>
            </a:endParaRPr>
          </a:p>
          <a:p>
            <a:pPr algn="ctr"/>
            <a:endParaRPr lang="en-US" sz="2400" dirty="0">
              <a:cs typeface="Courier New" panose="02070309020205020404" pitchFamily="49" charset="0"/>
            </a:endParaRPr>
          </a:p>
          <a:p>
            <a:pPr algn="ctr"/>
            <a:endParaRPr lang="en-US" sz="2400" dirty="0">
              <a:cs typeface="Courier New" panose="02070309020205020404" pitchFamily="49" charset="0"/>
            </a:endParaRPr>
          </a:p>
        </p:txBody>
      </p:sp>
    </p:spTree>
    <p:extLst>
      <p:ext uri="{BB962C8B-B14F-4D97-AF65-F5344CB8AC3E}">
        <p14:creationId xmlns:p14="http://schemas.microsoft.com/office/powerpoint/2010/main" val="1488049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a:t>
            </a:r>
            <a:r>
              <a:rPr lang="en-US" dirty="0" smtClean="0"/>
              <a:t>File</a:t>
            </a:r>
            <a:endParaRPr lang="en-US" dirty="0"/>
          </a:p>
        </p:txBody>
      </p:sp>
      <p:sp>
        <p:nvSpPr>
          <p:cNvPr id="3" name="Text Placeholder 2"/>
          <p:cNvSpPr>
            <a:spLocks noGrp="1"/>
          </p:cNvSpPr>
          <p:nvPr>
            <p:ph type="body" sz="quarter" idx="12"/>
          </p:nvPr>
        </p:nvSpPr>
        <p:spPr>
          <a:xfrm>
            <a:off x="677333" y="1856200"/>
            <a:ext cx="14898624" cy="2402651"/>
          </a:xfrm>
          <a:ln>
            <a:solidFill>
              <a:schemeClr val="tx1"/>
            </a:solidFill>
            <a:prstDash val="sysDash"/>
          </a:ln>
        </p:spPr>
        <p:txBody>
          <a:bodyPr/>
          <a:lstStyle/>
          <a:p>
            <a:r>
              <a:rPr lang="en-US" b="1" dirty="0">
                <a:latin typeface="Courier New" panose="02070309020205020404" pitchFamily="49" charset="0"/>
              </a:rPr>
              <a:t>file </a:t>
            </a:r>
            <a:r>
              <a:rPr lang="en-US" b="1" dirty="0" smtClean="0">
                <a:latin typeface="Courier New" panose="02070309020205020404" pitchFamily="49" charset="0"/>
              </a:rPr>
              <a:t>'/</a:t>
            </a:r>
            <a:r>
              <a:rPr lang="en-US" b="1" dirty="0">
                <a:latin typeface="Courier New" panose="02070309020205020404" pitchFamily="49" charset="0"/>
              </a:rPr>
              <a:t>etc/</a:t>
            </a:r>
            <a:r>
              <a:rPr lang="en-US" b="1" dirty="0" err="1" smtClean="0">
                <a:latin typeface="Courier New" panose="02070309020205020404" pitchFamily="49" charset="0"/>
              </a:rPr>
              <a:t>motd</a:t>
            </a:r>
            <a:r>
              <a:rPr lang="en-US" b="1" dirty="0">
                <a:latin typeface="Courier New" panose="02070309020205020404" pitchFamily="49" charset="0"/>
              </a:rPr>
              <a:t>'</a:t>
            </a:r>
            <a:r>
              <a:rPr lang="en-US" b="1" dirty="0" smtClean="0">
                <a:latin typeface="Courier New" panose="02070309020205020404" pitchFamily="49" charset="0"/>
              </a:rPr>
              <a:t> </a:t>
            </a:r>
            <a:r>
              <a:rPr lang="en-US" b="1" dirty="0">
                <a:latin typeface="Courier New" panose="02070309020205020404" pitchFamily="49" charset="0"/>
              </a:rPr>
              <a:t>do</a:t>
            </a:r>
          </a:p>
          <a:p>
            <a:r>
              <a:rPr lang="en-US" b="1" dirty="0">
                <a:latin typeface="Courier New" panose="02070309020205020404" pitchFamily="49" charset="0"/>
              </a:rPr>
              <a:t>  content </a:t>
            </a:r>
            <a:r>
              <a:rPr lang="en-US" b="1" dirty="0" smtClean="0">
                <a:latin typeface="Courier New" panose="02070309020205020404" pitchFamily="49" charset="0"/>
              </a:rPr>
              <a:t>'This computer is </a:t>
            </a:r>
            <a:r>
              <a:rPr lang="en-US" b="1" dirty="0">
                <a:latin typeface="Courier New" panose="02070309020205020404" pitchFamily="49" charset="0"/>
              </a:rPr>
              <a:t>the property ..</a:t>
            </a:r>
            <a:r>
              <a:rPr lang="en-US" b="1" dirty="0" smtClean="0">
                <a:latin typeface="Courier New" panose="02070309020205020404" pitchFamily="49" charset="0"/>
              </a:rPr>
              <a:t>.'</a:t>
            </a:r>
            <a:endParaRPr lang="en-US" b="1" dirty="0">
              <a:latin typeface="Courier New" panose="02070309020205020404" pitchFamily="49" charset="0"/>
            </a:endParaRPr>
          </a:p>
          <a:p>
            <a:r>
              <a:rPr lang="en-US" b="1" dirty="0">
                <a:latin typeface="Courier New" panose="02070309020205020404" pitchFamily="49" charset="0"/>
              </a:rPr>
              <a:t>end</a:t>
            </a:r>
          </a:p>
          <a:p>
            <a:endParaRPr lang="en-US" dirty="0"/>
          </a:p>
        </p:txBody>
      </p:sp>
      <p:sp>
        <p:nvSpPr>
          <p:cNvPr id="13" name="Text Placeholder 4"/>
          <p:cNvSpPr txBox="1">
            <a:spLocks/>
          </p:cNvSpPr>
          <p:nvPr/>
        </p:nvSpPr>
        <p:spPr bwMode="white">
          <a:xfrm>
            <a:off x="677333" y="4759892"/>
            <a:ext cx="14898624" cy="2338193"/>
          </a:xfrm>
          <a:prstGeom prst="rect">
            <a:avLst/>
          </a:prstGeom>
        </p:spPr>
        <p:txBody>
          <a:bodyPr vert="horz" wrap="square" lIns="0" tIns="0" rIns="0" bIns="0" rtlCol="0">
            <a:noAutofit/>
          </a:bodyPr>
          <a:lstStyle>
            <a:lvl1pPr marL="0" indent="0" algn="l" defTabSz="914363" rtl="0" eaLnBrk="1" latinLnBrk="0" hangingPunct="1">
              <a:lnSpc>
                <a:spcPct val="100000"/>
              </a:lnSpc>
              <a:spcBef>
                <a:spcPts val="600"/>
              </a:spcBef>
              <a:spcAft>
                <a:spcPts val="600"/>
              </a:spcAft>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spcAft>
                <a:spcPts val="600"/>
              </a:spcAft>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spcAft>
                <a:spcPts val="600"/>
              </a:spcAft>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spcAft>
                <a:spcPts val="600"/>
              </a:spcAft>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spcAft>
                <a:spcPts val="600"/>
              </a:spcAft>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700" dirty="0"/>
              <a:t>The file name </a:t>
            </a:r>
            <a:r>
              <a:rPr lang="en-US" sz="3700" dirty="0" smtClean="0"/>
              <a:t>'/</a:t>
            </a:r>
            <a:r>
              <a:rPr lang="en-US" sz="3700" dirty="0"/>
              <a:t>etc/</a:t>
            </a:r>
            <a:r>
              <a:rPr lang="en-US" sz="3700" dirty="0" err="1" smtClean="0"/>
              <a:t>motd</a:t>
            </a:r>
            <a:r>
              <a:rPr lang="en-US" sz="3700" dirty="0"/>
              <a:t>'</a:t>
            </a:r>
            <a:r>
              <a:rPr lang="en-US" sz="3700" dirty="0" smtClean="0"/>
              <a:t> </a:t>
            </a:r>
            <a:r>
              <a:rPr lang="en-US" sz="3700" dirty="0"/>
              <a:t>is created with content </a:t>
            </a:r>
            <a:r>
              <a:rPr lang="uk-UA" sz="3700" dirty="0" smtClean="0"/>
              <a:t>'</a:t>
            </a:r>
            <a:r>
              <a:rPr lang="en-US" sz="3700" dirty="0" smtClean="0"/>
              <a:t>This </a:t>
            </a:r>
            <a:r>
              <a:rPr lang="en-US" sz="3700" dirty="0"/>
              <a:t>company is the property ..</a:t>
            </a:r>
            <a:r>
              <a:rPr lang="en-US" sz="3700" dirty="0" smtClean="0"/>
              <a:t>.</a:t>
            </a:r>
            <a:r>
              <a:rPr lang="uk-UA" sz="3700" dirty="0" smtClean="0"/>
              <a:t>'</a:t>
            </a:r>
            <a:endParaRPr lang="en-US" sz="3700" dirty="0"/>
          </a:p>
          <a:p>
            <a:endParaRPr lang="en-US" sz="3700" dirty="0"/>
          </a:p>
          <a:p>
            <a:pPr lvl="1"/>
            <a:endParaRPr lang="de-DE" sz="3200" dirty="0"/>
          </a:p>
          <a:p>
            <a:pPr lvl="1"/>
            <a:endParaRPr lang="en-US" sz="3200" dirty="0"/>
          </a:p>
          <a:p>
            <a:endParaRPr lang="en-US" sz="3700" dirty="0"/>
          </a:p>
        </p:txBody>
      </p:sp>
      <p:sp>
        <p:nvSpPr>
          <p:cNvPr id="14" name="Text Placeholder 13"/>
          <p:cNvSpPr txBox="1">
            <a:spLocks/>
          </p:cNvSpPr>
          <p:nvPr/>
        </p:nvSpPr>
        <p:spPr bwMode="white">
          <a:xfrm>
            <a:off x="4258211" y="7348565"/>
            <a:ext cx="8450653" cy="60964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dirty="0">
                <a:cs typeface="Courier New" panose="02070309020205020404" pitchFamily="49" charset="0"/>
                <a:hlinkClick r:id="rId3"/>
              </a:rPr>
              <a:t>https://</a:t>
            </a:r>
            <a:r>
              <a:rPr lang="en-US" dirty="0" smtClean="0">
                <a:cs typeface="Courier New" panose="02070309020205020404" pitchFamily="49" charset="0"/>
                <a:hlinkClick r:id="rId3"/>
              </a:rPr>
              <a:t>docs.chef.io/resource_file.html</a:t>
            </a:r>
            <a:endParaRPr lang="en-US" dirty="0" smtClean="0">
              <a:cs typeface="Courier New" panose="02070309020205020404" pitchFamily="49" charset="0"/>
            </a:endParaRPr>
          </a:p>
          <a:p>
            <a:pPr algn="ctr"/>
            <a:endParaRPr lang="en-US" dirty="0">
              <a:cs typeface="Courier New" panose="02070309020205020404" pitchFamily="49" charset="0"/>
            </a:endParaRPr>
          </a:p>
        </p:txBody>
      </p:sp>
    </p:spTree>
    <p:extLst>
      <p:ext uri="{BB962C8B-B14F-4D97-AF65-F5344CB8AC3E}">
        <p14:creationId xmlns:p14="http://schemas.microsoft.com/office/powerpoint/2010/main" val="1973330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a:t>
            </a:r>
            <a:r>
              <a:rPr lang="en-US" dirty="0" smtClean="0"/>
              <a:t>File</a:t>
            </a:r>
            <a:endParaRPr lang="en-US" dirty="0"/>
          </a:p>
        </p:txBody>
      </p:sp>
      <p:sp>
        <p:nvSpPr>
          <p:cNvPr id="3" name="Text Placeholder 2"/>
          <p:cNvSpPr>
            <a:spLocks noGrp="1"/>
          </p:cNvSpPr>
          <p:nvPr>
            <p:ph type="body" sz="quarter" idx="12"/>
          </p:nvPr>
        </p:nvSpPr>
        <p:spPr>
          <a:xfrm>
            <a:off x="677333" y="1856200"/>
            <a:ext cx="14898624" cy="2402651"/>
          </a:xfrm>
          <a:ln>
            <a:solidFill>
              <a:schemeClr val="tx1"/>
            </a:solidFill>
            <a:prstDash val="sysDash"/>
          </a:ln>
        </p:spPr>
        <p:txBody>
          <a:bodyPr/>
          <a:lstStyle/>
          <a:p>
            <a:r>
              <a:rPr lang="en-US" b="1" dirty="0">
                <a:latin typeface="Courier New" panose="02070309020205020404" pitchFamily="49" charset="0"/>
              </a:rPr>
              <a:t>file </a:t>
            </a:r>
            <a:r>
              <a:rPr lang="uk-UA" b="1" dirty="0" smtClean="0">
                <a:latin typeface="Courier New" panose="02070309020205020404" pitchFamily="49" charset="0"/>
              </a:rPr>
              <a:t>'</a:t>
            </a:r>
            <a:r>
              <a:rPr lang="en-US" b="1" dirty="0" smtClean="0">
                <a:latin typeface="Courier New" panose="02070309020205020404" pitchFamily="49" charset="0"/>
              </a:rPr>
              <a:t>/</a:t>
            </a:r>
            <a:r>
              <a:rPr lang="en-US" b="1" dirty="0" err="1">
                <a:latin typeface="Courier New" panose="02070309020205020404" pitchFamily="49" charset="0"/>
              </a:rPr>
              <a:t>etc</a:t>
            </a:r>
            <a:r>
              <a:rPr lang="en-US" b="1" dirty="0">
                <a:latin typeface="Courier New" panose="02070309020205020404" pitchFamily="49" charset="0"/>
              </a:rPr>
              <a:t>/</a:t>
            </a:r>
            <a:r>
              <a:rPr lang="en-US" b="1" dirty="0" err="1" smtClean="0">
                <a:latin typeface="Courier New" panose="02070309020205020404" pitchFamily="49" charset="0"/>
              </a:rPr>
              <a:t>php.ini.default</a:t>
            </a:r>
            <a:r>
              <a:rPr lang="uk-UA" b="1" dirty="0" smtClean="0">
                <a:latin typeface="Courier New" panose="02070309020205020404" pitchFamily="49" charset="0"/>
              </a:rPr>
              <a:t>'</a:t>
            </a:r>
            <a:r>
              <a:rPr lang="en-US" b="1" dirty="0" smtClean="0">
                <a:latin typeface="Courier New" panose="02070309020205020404" pitchFamily="49" charset="0"/>
              </a:rPr>
              <a:t> </a:t>
            </a:r>
            <a:r>
              <a:rPr lang="en-US" b="1" dirty="0">
                <a:latin typeface="Courier New" panose="02070309020205020404" pitchFamily="49" charset="0"/>
              </a:rPr>
              <a:t>do</a:t>
            </a:r>
          </a:p>
          <a:p>
            <a:r>
              <a:rPr lang="en-US" b="1" dirty="0">
                <a:latin typeface="Courier New" panose="02070309020205020404" pitchFamily="49" charset="0"/>
              </a:rPr>
              <a:t>  action :delete</a:t>
            </a:r>
          </a:p>
          <a:p>
            <a:r>
              <a:rPr lang="en-US" b="1" dirty="0">
                <a:latin typeface="Courier New" panose="02070309020205020404" pitchFamily="49" charset="0"/>
              </a:rPr>
              <a:t>end</a:t>
            </a:r>
          </a:p>
          <a:p>
            <a:endParaRPr lang="en-US" dirty="0"/>
          </a:p>
        </p:txBody>
      </p:sp>
      <p:sp>
        <p:nvSpPr>
          <p:cNvPr id="13" name="Text Placeholder 4"/>
          <p:cNvSpPr txBox="1">
            <a:spLocks/>
          </p:cNvSpPr>
          <p:nvPr/>
        </p:nvSpPr>
        <p:spPr bwMode="white">
          <a:xfrm>
            <a:off x="677333" y="4759892"/>
            <a:ext cx="14898624" cy="2338193"/>
          </a:xfrm>
          <a:prstGeom prst="rect">
            <a:avLst/>
          </a:prstGeom>
        </p:spPr>
        <p:txBody>
          <a:bodyPr vert="horz" wrap="square" lIns="0" tIns="0" rIns="0" bIns="0" rtlCol="0">
            <a:noAutofit/>
          </a:bodyPr>
          <a:lstStyle>
            <a:lvl1pPr marL="0" indent="0" algn="l" defTabSz="914363" rtl="0" eaLnBrk="1" latinLnBrk="0" hangingPunct="1">
              <a:lnSpc>
                <a:spcPct val="100000"/>
              </a:lnSpc>
              <a:spcBef>
                <a:spcPts val="600"/>
              </a:spcBef>
              <a:spcAft>
                <a:spcPts val="600"/>
              </a:spcAft>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spcAft>
                <a:spcPts val="600"/>
              </a:spcAft>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spcAft>
                <a:spcPts val="600"/>
              </a:spcAft>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spcAft>
                <a:spcPts val="600"/>
              </a:spcAft>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spcAft>
                <a:spcPts val="600"/>
              </a:spcAft>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700" dirty="0"/>
              <a:t>The file name </a:t>
            </a:r>
            <a:r>
              <a:rPr lang="uk-UA" sz="3700" dirty="0" smtClean="0"/>
              <a:t>'</a:t>
            </a:r>
            <a:r>
              <a:rPr lang="en-US" sz="3700" dirty="0" smtClean="0"/>
              <a:t>/</a:t>
            </a:r>
            <a:r>
              <a:rPr lang="en-US" sz="3700" dirty="0" err="1" smtClean="0"/>
              <a:t>etc</a:t>
            </a:r>
            <a:r>
              <a:rPr lang="en-US" sz="3700" dirty="0" smtClean="0"/>
              <a:t>/</a:t>
            </a:r>
            <a:r>
              <a:rPr lang="en-US" sz="3700" dirty="0" err="1" smtClean="0"/>
              <a:t>php.ini.default</a:t>
            </a:r>
            <a:r>
              <a:rPr lang="uk-UA" sz="3700" dirty="0" smtClean="0"/>
              <a:t>'</a:t>
            </a:r>
            <a:r>
              <a:rPr lang="en-US" sz="3700" dirty="0" smtClean="0"/>
              <a:t> </a:t>
            </a:r>
            <a:r>
              <a:rPr lang="en-US" sz="3700" dirty="0"/>
              <a:t>is deleted.</a:t>
            </a:r>
          </a:p>
          <a:p>
            <a:endParaRPr lang="en-US" sz="3700" dirty="0"/>
          </a:p>
          <a:p>
            <a:pPr lvl="1"/>
            <a:endParaRPr lang="de-DE" sz="3200" dirty="0"/>
          </a:p>
          <a:p>
            <a:pPr lvl="1"/>
            <a:endParaRPr lang="en-US" sz="3200" dirty="0"/>
          </a:p>
          <a:p>
            <a:endParaRPr lang="en-US" sz="3700" dirty="0"/>
          </a:p>
        </p:txBody>
      </p:sp>
      <p:sp>
        <p:nvSpPr>
          <p:cNvPr id="8" name="Text Placeholder 13"/>
          <p:cNvSpPr txBox="1">
            <a:spLocks/>
          </p:cNvSpPr>
          <p:nvPr/>
        </p:nvSpPr>
        <p:spPr bwMode="white">
          <a:xfrm>
            <a:off x="4258211" y="7348565"/>
            <a:ext cx="8450653" cy="60964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dirty="0">
                <a:cs typeface="Courier New" panose="02070309020205020404" pitchFamily="49" charset="0"/>
                <a:hlinkClick r:id="rId3"/>
              </a:rPr>
              <a:t>https://</a:t>
            </a:r>
            <a:r>
              <a:rPr lang="en-US" dirty="0" smtClean="0">
                <a:cs typeface="Courier New" panose="02070309020205020404" pitchFamily="49" charset="0"/>
                <a:hlinkClick r:id="rId3"/>
              </a:rPr>
              <a:t>docs.chef.io/resource_file.html</a:t>
            </a:r>
            <a:endParaRPr lang="en-US" dirty="0" smtClean="0">
              <a:cs typeface="Courier New" panose="02070309020205020404" pitchFamily="49" charset="0"/>
            </a:endParaRPr>
          </a:p>
          <a:p>
            <a:pPr algn="ctr"/>
            <a:endParaRPr lang="en-US" dirty="0">
              <a:cs typeface="Courier New" panose="02070309020205020404" pitchFamily="49" charset="0"/>
            </a:endParaRPr>
          </a:p>
        </p:txBody>
      </p:sp>
    </p:spTree>
    <p:extLst>
      <p:ext uri="{BB962C8B-B14F-4D97-AF65-F5344CB8AC3E}">
        <p14:creationId xmlns:p14="http://schemas.microsoft.com/office/powerpoint/2010/main" val="3546648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 Definition</a:t>
            </a:r>
            <a:endParaRPr lang="en-US" dirty="0"/>
          </a:p>
        </p:txBody>
      </p:sp>
      <p:sp>
        <p:nvSpPr>
          <p:cNvPr id="3" name="Subtitle 2"/>
          <p:cNvSpPr>
            <a:spLocks noGrp="1"/>
          </p:cNvSpPr>
          <p:nvPr>
            <p:ph type="subTitle" idx="1"/>
          </p:nvPr>
        </p:nvSpPr>
        <p:spPr/>
        <p:txBody>
          <a:bodyPr/>
          <a:lstStyle/>
          <a:p>
            <a:r>
              <a:rPr lang="en-US" b="1" dirty="0" smtClean="0">
                <a:latin typeface="Courier New" panose="02070309020205020404" pitchFamily="49" charset="0"/>
                <a:cs typeface="Courier New" panose="02070309020205020404" pitchFamily="49" charset="0"/>
              </a:rPr>
              <a:t>file </a:t>
            </a:r>
            <a:r>
              <a:rPr lang="uk-UA" b="1" dirty="0" smtClean="0">
                <a:latin typeface="Courier New" panose="02070309020205020404" pitchFamily="49" charset="0"/>
                <a:cs typeface="Courier New" panose="02070309020205020404" pitchFamily="49" charset="0"/>
              </a:rPr>
              <a:t>’</a:t>
            </a:r>
            <a:r>
              <a:rPr lang="en-US" b="1" dirty="0" err="1" smtClean="0">
                <a:latin typeface="Courier New" panose="02070309020205020404" pitchFamily="49" charset="0"/>
                <a:cs typeface="Courier New" panose="02070309020205020404" pitchFamily="49" charset="0"/>
              </a:rPr>
              <a:t>index.html</a:t>
            </a:r>
            <a:r>
              <a:rPr lang="uk-UA" b="1" dirty="0" smtClean="0">
                <a:latin typeface="Courier New" panose="02070309020205020404" pitchFamily="49" charset="0"/>
                <a:cs typeface="Courier New" panose="02070309020205020404" pitchFamily="49" charset="0"/>
              </a:rPr>
              <a:t>'</a:t>
            </a:r>
            <a:r>
              <a:rPr lang="en-US" b="1" dirty="0" smtClean="0">
                <a:latin typeface="Courier New" panose="02070309020205020404" pitchFamily="49" charset="0"/>
                <a:cs typeface="Courier New" panose="02070309020205020404" pitchFamily="49" charset="0"/>
              </a:rPr>
              <a:t> do</a:t>
            </a:r>
          </a:p>
          <a:p>
            <a:r>
              <a:rPr lang="en-US" b="1" dirty="0" smtClean="0">
                <a:latin typeface="Courier New" panose="02070309020205020404" pitchFamily="49" charset="0"/>
                <a:cs typeface="Courier New" panose="02070309020205020404" pitchFamily="49" charset="0"/>
              </a:rPr>
              <a:t>  content </a:t>
            </a:r>
            <a:r>
              <a:rPr lang="uk-UA" b="1" dirty="0" smtClean="0">
                <a:latin typeface="Courier New" panose="02070309020205020404" pitchFamily="49" charset="0"/>
                <a:cs typeface="Courier New" panose="02070309020205020404" pitchFamily="49" charset="0"/>
              </a:rPr>
              <a:t>'</a:t>
            </a:r>
            <a:r>
              <a:rPr lang="en-US" b="1" dirty="0" smtClean="0">
                <a:latin typeface="Courier New" panose="02070309020205020404" pitchFamily="49" charset="0"/>
                <a:cs typeface="Courier New" panose="02070309020205020404" pitchFamily="49" charset="0"/>
              </a:rPr>
              <a:t>Hello, world!</a:t>
            </a:r>
            <a:r>
              <a:rPr lang="uk-UA" b="1" dirty="0" smtClean="0">
                <a:latin typeface="Courier New" panose="02070309020205020404" pitchFamily="49" charset="0"/>
                <a:cs typeface="Courier New" panose="02070309020205020404" pitchFamily="49" charset="0"/>
              </a:rPr>
              <a:t>'</a:t>
            </a:r>
            <a:endParaRPr lang="en-US" b="1" dirty="0">
              <a:latin typeface="Courier New" panose="02070309020205020404" pitchFamily="49" charset="0"/>
              <a:cs typeface="Courier New" panose="02070309020205020404" pitchFamily="49" charset="0"/>
            </a:endParaRPr>
          </a:p>
          <a:p>
            <a:r>
              <a:rPr lang="en-US" b="1" dirty="0" smtClean="0">
                <a:latin typeface="Courier New" panose="02070309020205020404" pitchFamily="49" charset="0"/>
                <a:cs typeface="Courier New" panose="02070309020205020404" pitchFamily="49" charset="0"/>
              </a:rPr>
              <a:t>end</a:t>
            </a:r>
            <a:endParaRPr lang="en-US" b="1" dirty="0">
              <a:latin typeface="Courier New" panose="02070309020205020404" pitchFamily="49" charset="0"/>
              <a:cs typeface="Courier New" panose="02070309020205020404" pitchFamily="49" charset="0"/>
            </a:endParaRPr>
          </a:p>
        </p:txBody>
      </p:sp>
      <p:sp>
        <p:nvSpPr>
          <p:cNvPr id="6" name="Content Placeholder 5"/>
          <p:cNvSpPr>
            <a:spLocks noGrp="1"/>
          </p:cNvSpPr>
          <p:nvPr>
            <p:ph sz="quarter" idx="13"/>
          </p:nvPr>
        </p:nvSpPr>
        <p:spPr/>
        <p:txBody>
          <a:bodyPr/>
          <a:lstStyle/>
          <a:p>
            <a:endParaRPr lang="en-US"/>
          </a:p>
        </p:txBody>
      </p:sp>
      <p:sp>
        <p:nvSpPr>
          <p:cNvPr id="20" name="TextBox 19"/>
          <p:cNvSpPr txBox="1"/>
          <p:nvPr/>
        </p:nvSpPr>
        <p:spPr bwMode="white">
          <a:xfrm>
            <a:off x="3386537" y="7330033"/>
            <a:ext cx="1219200" cy="1219200"/>
          </a:xfrm>
          <a:prstGeom prst="rect">
            <a:avLst/>
          </a:prstGeom>
        </p:spPr>
        <p:txBody>
          <a:bodyPr vert="horz" wrap="none" lIns="121917" tIns="121917" rIns="121917" bIns="121917" rtlCol="0">
            <a:normAutofit/>
          </a:bodyPr>
          <a:lstStyle/>
          <a:p>
            <a:endParaRPr lang="en-US" sz="3200" dirty="0"/>
          </a:p>
        </p:txBody>
      </p:sp>
      <p:sp>
        <p:nvSpPr>
          <p:cNvPr id="40" name="TextBox 39"/>
          <p:cNvSpPr txBox="1"/>
          <p:nvPr/>
        </p:nvSpPr>
        <p:spPr bwMode="white">
          <a:xfrm>
            <a:off x="3099940" y="6662543"/>
            <a:ext cx="9756160" cy="1219200"/>
          </a:xfrm>
          <a:prstGeom prst="rect">
            <a:avLst/>
          </a:prstGeom>
        </p:spPr>
        <p:txBody>
          <a:bodyPr vert="horz" wrap="none" lIns="121917" tIns="121917" rIns="121917" bIns="121917" rtlCol="0">
            <a:normAutofit/>
          </a:bodyPr>
          <a:lstStyle/>
          <a:p>
            <a:r>
              <a:rPr lang="en-US" sz="3200" dirty="0"/>
              <a:t>The </a:t>
            </a:r>
            <a:r>
              <a:rPr lang="en-US" sz="3200" b="1" dirty="0">
                <a:solidFill>
                  <a:schemeClr val="accent4"/>
                </a:solidFill>
              </a:rPr>
              <a:t>TYPE</a:t>
            </a:r>
            <a:r>
              <a:rPr lang="en-US" sz="3200" dirty="0"/>
              <a:t> named </a:t>
            </a:r>
            <a:r>
              <a:rPr lang="en-US" sz="3200" b="1" dirty="0">
                <a:solidFill>
                  <a:schemeClr val="accent5"/>
                </a:solidFill>
              </a:rPr>
              <a:t>NAME</a:t>
            </a:r>
            <a:r>
              <a:rPr lang="en-US" sz="3200" dirty="0">
                <a:solidFill>
                  <a:schemeClr val="accent5"/>
                </a:solidFill>
              </a:rPr>
              <a:t> </a:t>
            </a:r>
            <a:r>
              <a:rPr lang="en-US" sz="3200" dirty="0"/>
              <a:t>should be </a:t>
            </a:r>
            <a:r>
              <a:rPr lang="en-US" sz="3200" b="1" dirty="0" err="1"/>
              <a:t>ACTION'd</a:t>
            </a:r>
            <a:r>
              <a:rPr lang="en-US" sz="3200" dirty="0"/>
              <a:t> with </a:t>
            </a:r>
            <a:r>
              <a:rPr lang="en-US" sz="3200" b="1" dirty="0">
                <a:solidFill>
                  <a:schemeClr val="accent6"/>
                </a:solidFill>
              </a:rPr>
              <a:t>ATTRIBUTES</a:t>
            </a:r>
          </a:p>
        </p:txBody>
      </p:sp>
    </p:spTree>
    <p:extLst>
      <p:ext uri="{BB962C8B-B14F-4D97-AF65-F5344CB8AC3E}">
        <p14:creationId xmlns:p14="http://schemas.microsoft.com/office/powerpoint/2010/main" val="1515953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 Definition</a:t>
            </a:r>
            <a:endParaRPr lang="en-US" dirty="0"/>
          </a:p>
        </p:txBody>
      </p:sp>
      <p:sp>
        <p:nvSpPr>
          <p:cNvPr id="3" name="Subtitle 2"/>
          <p:cNvSpPr>
            <a:spLocks noGrp="1"/>
          </p:cNvSpPr>
          <p:nvPr>
            <p:ph type="subTitle" idx="1"/>
          </p:nvPr>
        </p:nvSpPr>
        <p:spPr/>
        <p:txBody>
          <a:bodyPr/>
          <a:lstStyle/>
          <a:p>
            <a:r>
              <a:rPr lang="en-US" b="1" dirty="0" smtClean="0">
                <a:latin typeface="Courier New" panose="02070309020205020404" pitchFamily="49" charset="0"/>
                <a:cs typeface="Courier New" panose="02070309020205020404" pitchFamily="49" charset="0"/>
              </a:rPr>
              <a:t>file </a:t>
            </a:r>
            <a:r>
              <a:rPr lang="uk-UA" b="1" dirty="0" smtClean="0">
                <a:latin typeface="Courier New" panose="02070309020205020404" pitchFamily="49" charset="0"/>
                <a:cs typeface="Courier New" panose="02070309020205020404" pitchFamily="49" charset="0"/>
              </a:rPr>
              <a:t>’</a:t>
            </a:r>
            <a:r>
              <a:rPr lang="en-US" b="1" dirty="0" err="1" smtClean="0">
                <a:latin typeface="Courier New" panose="02070309020205020404" pitchFamily="49" charset="0"/>
                <a:cs typeface="Courier New" panose="02070309020205020404" pitchFamily="49" charset="0"/>
              </a:rPr>
              <a:t>index.html</a:t>
            </a:r>
            <a:r>
              <a:rPr lang="uk-UA" b="1" dirty="0" smtClean="0">
                <a:latin typeface="Courier New" panose="02070309020205020404" pitchFamily="49" charset="0"/>
                <a:cs typeface="Courier New" panose="02070309020205020404" pitchFamily="49" charset="0"/>
              </a:rPr>
              <a:t>'</a:t>
            </a:r>
            <a:r>
              <a:rPr lang="en-US" b="1" dirty="0" smtClean="0">
                <a:latin typeface="Courier New" panose="02070309020205020404" pitchFamily="49" charset="0"/>
                <a:cs typeface="Courier New" panose="02070309020205020404" pitchFamily="49" charset="0"/>
              </a:rPr>
              <a:t> do</a:t>
            </a:r>
          </a:p>
          <a:p>
            <a:r>
              <a:rPr lang="en-US" b="1" dirty="0">
                <a:latin typeface="Courier New" panose="02070309020205020404" pitchFamily="49" charset="0"/>
                <a:cs typeface="Courier New" panose="02070309020205020404" pitchFamily="49" charset="0"/>
              </a:rPr>
              <a:t> </a:t>
            </a:r>
            <a:r>
              <a:rPr lang="en-US" b="1" dirty="0" smtClean="0">
                <a:latin typeface="Courier New" panose="02070309020205020404" pitchFamily="49" charset="0"/>
                <a:cs typeface="Courier New" panose="02070309020205020404" pitchFamily="49" charset="0"/>
              </a:rPr>
              <a:t> content </a:t>
            </a:r>
            <a:r>
              <a:rPr lang="uk-UA" b="1" dirty="0" smtClean="0">
                <a:latin typeface="Courier New" panose="02070309020205020404" pitchFamily="49" charset="0"/>
                <a:cs typeface="Courier New" panose="02070309020205020404" pitchFamily="49" charset="0"/>
              </a:rPr>
              <a:t>'</a:t>
            </a:r>
            <a:r>
              <a:rPr lang="en-US" b="1" dirty="0" smtClean="0">
                <a:latin typeface="Courier New" panose="02070309020205020404" pitchFamily="49" charset="0"/>
                <a:cs typeface="Courier New" panose="02070309020205020404" pitchFamily="49" charset="0"/>
              </a:rPr>
              <a:t>Hello, world!</a:t>
            </a:r>
            <a:r>
              <a:rPr lang="uk-UA" b="1" dirty="0" smtClean="0">
                <a:latin typeface="Courier New" panose="02070309020205020404" pitchFamily="49" charset="0"/>
                <a:cs typeface="Courier New" panose="02070309020205020404" pitchFamily="49" charset="0"/>
              </a:rPr>
              <a:t>'</a:t>
            </a:r>
            <a:endParaRPr lang="en-US" b="1" dirty="0">
              <a:latin typeface="Courier New" panose="02070309020205020404" pitchFamily="49" charset="0"/>
              <a:cs typeface="Courier New" panose="02070309020205020404" pitchFamily="49" charset="0"/>
            </a:endParaRPr>
          </a:p>
          <a:p>
            <a:r>
              <a:rPr lang="en-US" b="1" dirty="0" smtClean="0">
                <a:latin typeface="Courier New" panose="02070309020205020404" pitchFamily="49" charset="0"/>
                <a:cs typeface="Courier New" panose="02070309020205020404" pitchFamily="49" charset="0"/>
              </a:rPr>
              <a:t>end</a:t>
            </a:r>
            <a:endParaRPr lang="en-US" b="1" dirty="0">
              <a:latin typeface="Courier New" panose="02070309020205020404" pitchFamily="49" charset="0"/>
              <a:cs typeface="Courier New" panose="02070309020205020404" pitchFamily="49" charset="0"/>
            </a:endParaRPr>
          </a:p>
        </p:txBody>
      </p:sp>
      <p:sp>
        <p:nvSpPr>
          <p:cNvPr id="7" name="Content Placeholder 6"/>
          <p:cNvSpPr>
            <a:spLocks noGrp="1"/>
          </p:cNvSpPr>
          <p:nvPr>
            <p:ph sz="quarter" idx="13"/>
          </p:nvPr>
        </p:nvSpPr>
        <p:spPr>
          <a:xfrm>
            <a:off x="3934297" y="8170693"/>
            <a:ext cx="8917577" cy="524133"/>
          </a:xfrm>
        </p:spPr>
        <p:txBody>
          <a:bodyPr/>
          <a:lstStyle/>
          <a:p>
            <a:endParaRPr lang="en-US"/>
          </a:p>
        </p:txBody>
      </p:sp>
      <p:cxnSp>
        <p:nvCxnSpPr>
          <p:cNvPr id="5" name="Straight Connector 4"/>
          <p:cNvCxnSpPr/>
          <p:nvPr/>
        </p:nvCxnSpPr>
        <p:spPr>
          <a:xfrm>
            <a:off x="3114627" y="4177996"/>
            <a:ext cx="1074617" cy="0"/>
          </a:xfrm>
          <a:prstGeom prst="line">
            <a:avLst/>
          </a:prstGeom>
          <a:ln>
            <a:solidFill>
              <a:schemeClr val="accent4"/>
            </a:solidFill>
          </a:ln>
        </p:spPr>
        <p:style>
          <a:lnRef idx="3">
            <a:schemeClr val="accent1"/>
          </a:lnRef>
          <a:fillRef idx="0">
            <a:schemeClr val="accent1"/>
          </a:fillRef>
          <a:effectRef idx="2">
            <a:schemeClr val="accent1"/>
          </a:effectRef>
          <a:fontRef idx="minor">
            <a:schemeClr val="tx1"/>
          </a:fontRef>
        </p:style>
      </p:cxnSp>
      <p:cxnSp>
        <p:nvCxnSpPr>
          <p:cNvPr id="12" name="Straight Connector 11"/>
          <p:cNvCxnSpPr/>
          <p:nvPr/>
        </p:nvCxnSpPr>
        <p:spPr>
          <a:xfrm>
            <a:off x="3539618" y="4195097"/>
            <a:ext cx="1068975" cy="2524256"/>
          </a:xfrm>
          <a:prstGeom prst="line">
            <a:avLst/>
          </a:prstGeom>
          <a:ln>
            <a:solidFill>
              <a:schemeClr val="accent4"/>
            </a:solidFill>
            <a:tailEnd type="triangle"/>
          </a:ln>
        </p:spPr>
        <p:style>
          <a:lnRef idx="3">
            <a:schemeClr val="accent1"/>
          </a:lnRef>
          <a:fillRef idx="0">
            <a:schemeClr val="accent1"/>
          </a:fillRef>
          <a:effectRef idx="2">
            <a:schemeClr val="accent1"/>
          </a:effectRef>
          <a:fontRef idx="minor">
            <a:schemeClr val="tx1"/>
          </a:fontRef>
        </p:style>
      </p:cxnSp>
      <p:sp>
        <p:nvSpPr>
          <p:cNvPr id="20" name="TextBox 19"/>
          <p:cNvSpPr txBox="1"/>
          <p:nvPr/>
        </p:nvSpPr>
        <p:spPr bwMode="white">
          <a:xfrm>
            <a:off x="3386537" y="7330033"/>
            <a:ext cx="1219200" cy="1219200"/>
          </a:xfrm>
          <a:prstGeom prst="rect">
            <a:avLst/>
          </a:prstGeom>
        </p:spPr>
        <p:txBody>
          <a:bodyPr vert="horz" wrap="none" lIns="121917" tIns="121917" rIns="121917" bIns="121917" rtlCol="0">
            <a:normAutofit/>
          </a:bodyPr>
          <a:lstStyle/>
          <a:p>
            <a:endParaRPr lang="en-US" sz="3200" dirty="0"/>
          </a:p>
        </p:txBody>
      </p:sp>
      <p:sp>
        <p:nvSpPr>
          <p:cNvPr id="30" name="TextBox 29"/>
          <p:cNvSpPr txBox="1"/>
          <p:nvPr/>
        </p:nvSpPr>
        <p:spPr bwMode="white">
          <a:xfrm>
            <a:off x="3099939" y="6662543"/>
            <a:ext cx="9681464" cy="1219200"/>
          </a:xfrm>
          <a:prstGeom prst="rect">
            <a:avLst/>
          </a:prstGeom>
        </p:spPr>
        <p:txBody>
          <a:bodyPr vert="horz" wrap="none" lIns="121917" tIns="121917" rIns="121917" bIns="121917" rtlCol="0">
            <a:normAutofit/>
          </a:bodyPr>
          <a:lstStyle/>
          <a:p>
            <a:r>
              <a:rPr lang="en-US" sz="3200" dirty="0"/>
              <a:t>The </a:t>
            </a:r>
            <a:r>
              <a:rPr lang="en-US" sz="3200" b="1" dirty="0">
                <a:solidFill>
                  <a:schemeClr val="accent4"/>
                </a:solidFill>
              </a:rPr>
              <a:t>TYPE</a:t>
            </a:r>
            <a:r>
              <a:rPr lang="en-US" sz="3200" dirty="0"/>
              <a:t> named </a:t>
            </a:r>
            <a:r>
              <a:rPr lang="en-US" sz="3200" b="1" dirty="0">
                <a:solidFill>
                  <a:schemeClr val="accent5"/>
                </a:solidFill>
              </a:rPr>
              <a:t>NAME</a:t>
            </a:r>
            <a:r>
              <a:rPr lang="en-US" sz="3200" dirty="0">
                <a:solidFill>
                  <a:schemeClr val="accent5"/>
                </a:solidFill>
              </a:rPr>
              <a:t> </a:t>
            </a:r>
            <a:r>
              <a:rPr lang="en-US" sz="3200" dirty="0"/>
              <a:t>should be </a:t>
            </a:r>
            <a:r>
              <a:rPr lang="en-US" sz="3200" b="1" dirty="0" err="1"/>
              <a:t>ACTION'd</a:t>
            </a:r>
            <a:r>
              <a:rPr lang="en-US" sz="3200" dirty="0"/>
              <a:t> with </a:t>
            </a:r>
            <a:r>
              <a:rPr lang="en-US" sz="3200" b="1" dirty="0">
                <a:solidFill>
                  <a:schemeClr val="accent6"/>
                </a:solidFill>
              </a:rPr>
              <a:t>ATTRIBUTES</a:t>
            </a:r>
          </a:p>
        </p:txBody>
      </p:sp>
    </p:spTree>
    <p:extLst>
      <p:ext uri="{BB962C8B-B14F-4D97-AF65-F5344CB8AC3E}">
        <p14:creationId xmlns:p14="http://schemas.microsoft.com/office/powerpoint/2010/main" val="4077503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 Definition</a:t>
            </a:r>
            <a:endParaRPr lang="en-US" dirty="0"/>
          </a:p>
        </p:txBody>
      </p:sp>
      <p:sp>
        <p:nvSpPr>
          <p:cNvPr id="3" name="Subtitle 2"/>
          <p:cNvSpPr>
            <a:spLocks noGrp="1"/>
          </p:cNvSpPr>
          <p:nvPr>
            <p:ph type="subTitle" idx="1"/>
          </p:nvPr>
        </p:nvSpPr>
        <p:spPr/>
        <p:txBody>
          <a:bodyPr/>
          <a:lstStyle/>
          <a:p>
            <a:r>
              <a:rPr lang="en-US" b="1" dirty="0" smtClean="0">
                <a:latin typeface="Courier New" panose="02070309020205020404" pitchFamily="49" charset="0"/>
                <a:cs typeface="Courier New" panose="02070309020205020404" pitchFamily="49" charset="0"/>
              </a:rPr>
              <a:t>file </a:t>
            </a:r>
            <a:r>
              <a:rPr lang="uk-UA" b="1" dirty="0" smtClean="0">
                <a:latin typeface="Courier New" panose="02070309020205020404" pitchFamily="49" charset="0"/>
                <a:cs typeface="Courier New" panose="02070309020205020404" pitchFamily="49" charset="0"/>
              </a:rPr>
              <a:t>’</a:t>
            </a:r>
            <a:r>
              <a:rPr lang="en-US" b="1" dirty="0" err="1" smtClean="0">
                <a:latin typeface="Courier New" panose="02070309020205020404" pitchFamily="49" charset="0"/>
                <a:cs typeface="Courier New" panose="02070309020205020404" pitchFamily="49" charset="0"/>
              </a:rPr>
              <a:t>index.html</a:t>
            </a:r>
            <a:r>
              <a:rPr lang="uk-UA" b="1" dirty="0" smtClean="0">
                <a:latin typeface="Courier New" panose="02070309020205020404" pitchFamily="49" charset="0"/>
                <a:cs typeface="Courier New" panose="02070309020205020404" pitchFamily="49" charset="0"/>
              </a:rPr>
              <a:t>'</a:t>
            </a:r>
            <a:r>
              <a:rPr lang="en-US" b="1" dirty="0" smtClean="0">
                <a:latin typeface="Courier New" panose="02070309020205020404" pitchFamily="49" charset="0"/>
                <a:cs typeface="Courier New" panose="02070309020205020404" pitchFamily="49" charset="0"/>
              </a:rPr>
              <a:t> do</a:t>
            </a:r>
          </a:p>
          <a:p>
            <a:r>
              <a:rPr lang="en-US" b="1" dirty="0" smtClean="0">
                <a:latin typeface="Courier New" panose="02070309020205020404" pitchFamily="49" charset="0"/>
                <a:cs typeface="Courier New" panose="02070309020205020404" pitchFamily="49" charset="0"/>
              </a:rPr>
              <a:t>  content </a:t>
            </a:r>
            <a:r>
              <a:rPr lang="uk-UA" b="1" dirty="0" smtClean="0">
                <a:latin typeface="Courier New" panose="02070309020205020404" pitchFamily="49" charset="0"/>
                <a:cs typeface="Courier New" panose="02070309020205020404" pitchFamily="49" charset="0"/>
              </a:rPr>
              <a:t>'</a:t>
            </a:r>
            <a:r>
              <a:rPr lang="en-US" b="1" dirty="0" smtClean="0">
                <a:latin typeface="Courier New" panose="02070309020205020404" pitchFamily="49" charset="0"/>
                <a:cs typeface="Courier New" panose="02070309020205020404" pitchFamily="49" charset="0"/>
              </a:rPr>
              <a:t>Hello, world!</a:t>
            </a:r>
            <a:r>
              <a:rPr lang="uk-UA" b="1" dirty="0" smtClean="0">
                <a:latin typeface="Courier New" panose="02070309020205020404" pitchFamily="49" charset="0"/>
                <a:cs typeface="Courier New" panose="02070309020205020404" pitchFamily="49" charset="0"/>
              </a:rPr>
              <a:t>'</a:t>
            </a:r>
            <a:endParaRPr lang="en-US" b="1" dirty="0">
              <a:latin typeface="Courier New" panose="02070309020205020404" pitchFamily="49" charset="0"/>
              <a:cs typeface="Courier New" panose="02070309020205020404" pitchFamily="49" charset="0"/>
            </a:endParaRPr>
          </a:p>
          <a:p>
            <a:r>
              <a:rPr lang="en-US" b="1" dirty="0" smtClean="0">
                <a:latin typeface="Courier New" panose="02070309020205020404" pitchFamily="49" charset="0"/>
                <a:cs typeface="Courier New" panose="02070309020205020404" pitchFamily="49" charset="0"/>
              </a:rPr>
              <a:t>end</a:t>
            </a:r>
            <a:endParaRPr lang="en-US" b="1" dirty="0">
              <a:latin typeface="Courier New" panose="02070309020205020404" pitchFamily="49" charset="0"/>
              <a:cs typeface="Courier New" panose="02070309020205020404" pitchFamily="49" charset="0"/>
            </a:endParaRPr>
          </a:p>
        </p:txBody>
      </p:sp>
      <p:sp>
        <p:nvSpPr>
          <p:cNvPr id="6" name="Content Placeholder 5"/>
          <p:cNvSpPr>
            <a:spLocks noGrp="1"/>
          </p:cNvSpPr>
          <p:nvPr>
            <p:ph sz="quarter" idx="13"/>
          </p:nvPr>
        </p:nvSpPr>
        <p:spPr/>
        <p:txBody>
          <a:bodyPr/>
          <a:lstStyle/>
          <a:p>
            <a:endParaRPr lang="en-US"/>
          </a:p>
        </p:txBody>
      </p:sp>
      <p:cxnSp>
        <p:nvCxnSpPr>
          <p:cNvPr id="7" name="Straight Connector 6"/>
          <p:cNvCxnSpPr/>
          <p:nvPr/>
        </p:nvCxnSpPr>
        <p:spPr>
          <a:xfrm>
            <a:off x="4828106" y="4183421"/>
            <a:ext cx="2749668" cy="0"/>
          </a:xfrm>
          <a:prstGeom prst="line">
            <a:avLst/>
          </a:prstGeom>
          <a:ln>
            <a:solidFill>
              <a:schemeClr val="accent5"/>
            </a:solidFill>
          </a:ln>
        </p:spPr>
        <p:style>
          <a:lnRef idx="3">
            <a:schemeClr val="accent1"/>
          </a:lnRef>
          <a:fillRef idx="0">
            <a:schemeClr val="accent1"/>
          </a:fillRef>
          <a:effectRef idx="2">
            <a:schemeClr val="accent1"/>
          </a:effectRef>
          <a:fontRef idx="minor">
            <a:schemeClr val="tx1"/>
          </a:fontRef>
        </p:style>
      </p:cxnSp>
      <p:cxnSp>
        <p:nvCxnSpPr>
          <p:cNvPr id="18" name="Straight Connector 17"/>
          <p:cNvCxnSpPr/>
          <p:nvPr/>
        </p:nvCxnSpPr>
        <p:spPr>
          <a:xfrm>
            <a:off x="5388835" y="4184857"/>
            <a:ext cx="1953084" cy="2442801"/>
          </a:xfrm>
          <a:prstGeom prst="line">
            <a:avLst/>
          </a:prstGeom>
          <a:ln>
            <a:solidFill>
              <a:schemeClr val="accent5"/>
            </a:solidFill>
            <a:tailEnd type="triangle"/>
          </a:ln>
        </p:spPr>
        <p:style>
          <a:lnRef idx="3">
            <a:schemeClr val="accent1"/>
          </a:lnRef>
          <a:fillRef idx="0">
            <a:schemeClr val="accent1"/>
          </a:fillRef>
          <a:effectRef idx="2">
            <a:schemeClr val="accent1"/>
          </a:effectRef>
          <a:fontRef idx="minor">
            <a:schemeClr val="tx1"/>
          </a:fontRef>
        </p:style>
      </p:cxnSp>
      <p:sp>
        <p:nvSpPr>
          <p:cNvPr id="20" name="TextBox 19"/>
          <p:cNvSpPr txBox="1"/>
          <p:nvPr/>
        </p:nvSpPr>
        <p:spPr bwMode="white">
          <a:xfrm>
            <a:off x="3386537" y="7330033"/>
            <a:ext cx="1219200" cy="1219200"/>
          </a:xfrm>
          <a:prstGeom prst="rect">
            <a:avLst/>
          </a:prstGeom>
        </p:spPr>
        <p:txBody>
          <a:bodyPr vert="horz" wrap="none" lIns="121917" tIns="121917" rIns="121917" bIns="121917" rtlCol="0">
            <a:normAutofit/>
          </a:bodyPr>
          <a:lstStyle/>
          <a:p>
            <a:endParaRPr lang="en-US" sz="3200" dirty="0"/>
          </a:p>
        </p:txBody>
      </p:sp>
      <p:sp>
        <p:nvSpPr>
          <p:cNvPr id="27" name="TextBox 26"/>
          <p:cNvSpPr txBox="1"/>
          <p:nvPr/>
        </p:nvSpPr>
        <p:spPr bwMode="white">
          <a:xfrm>
            <a:off x="3099939" y="6662543"/>
            <a:ext cx="9681464" cy="1219200"/>
          </a:xfrm>
          <a:prstGeom prst="rect">
            <a:avLst/>
          </a:prstGeom>
        </p:spPr>
        <p:txBody>
          <a:bodyPr vert="horz" wrap="none" lIns="121917" tIns="121917" rIns="121917" bIns="121917" rtlCol="0">
            <a:normAutofit/>
          </a:bodyPr>
          <a:lstStyle/>
          <a:p>
            <a:r>
              <a:rPr lang="en-US" sz="3200" dirty="0"/>
              <a:t>The </a:t>
            </a:r>
            <a:r>
              <a:rPr lang="en-US" sz="3200" b="1" dirty="0">
                <a:solidFill>
                  <a:schemeClr val="accent4"/>
                </a:solidFill>
              </a:rPr>
              <a:t>TYPE</a:t>
            </a:r>
            <a:r>
              <a:rPr lang="en-US" sz="3200" dirty="0"/>
              <a:t> named </a:t>
            </a:r>
            <a:r>
              <a:rPr lang="en-US" sz="3200" b="1" dirty="0">
                <a:solidFill>
                  <a:schemeClr val="accent5"/>
                </a:solidFill>
              </a:rPr>
              <a:t>NAME</a:t>
            </a:r>
            <a:r>
              <a:rPr lang="en-US" sz="3200" dirty="0">
                <a:solidFill>
                  <a:schemeClr val="accent5"/>
                </a:solidFill>
              </a:rPr>
              <a:t> </a:t>
            </a:r>
            <a:r>
              <a:rPr lang="en-US" sz="3200" dirty="0"/>
              <a:t>should be </a:t>
            </a:r>
            <a:r>
              <a:rPr lang="en-US" sz="3200" b="1" dirty="0" err="1"/>
              <a:t>ACTION'd</a:t>
            </a:r>
            <a:r>
              <a:rPr lang="en-US" sz="3200" dirty="0"/>
              <a:t> with </a:t>
            </a:r>
            <a:r>
              <a:rPr lang="en-US" sz="3200" b="1" dirty="0">
                <a:solidFill>
                  <a:schemeClr val="accent6"/>
                </a:solidFill>
              </a:rPr>
              <a:t>ATTRIBUTES</a:t>
            </a:r>
          </a:p>
        </p:txBody>
      </p:sp>
      <p:cxnSp>
        <p:nvCxnSpPr>
          <p:cNvPr id="13" name="Straight Connector 12"/>
          <p:cNvCxnSpPr/>
          <p:nvPr/>
        </p:nvCxnSpPr>
        <p:spPr>
          <a:xfrm>
            <a:off x="3114627" y="4177996"/>
            <a:ext cx="1074617" cy="0"/>
          </a:xfrm>
          <a:prstGeom prst="line">
            <a:avLst/>
          </a:prstGeom>
          <a:ln>
            <a:solidFill>
              <a:schemeClr val="accent4"/>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731685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 Definition</a:t>
            </a:r>
            <a:endParaRPr lang="en-US" dirty="0"/>
          </a:p>
        </p:txBody>
      </p:sp>
      <p:sp>
        <p:nvSpPr>
          <p:cNvPr id="3" name="Subtitle 2"/>
          <p:cNvSpPr>
            <a:spLocks noGrp="1"/>
          </p:cNvSpPr>
          <p:nvPr>
            <p:ph type="subTitle" idx="1"/>
          </p:nvPr>
        </p:nvSpPr>
        <p:spPr/>
        <p:txBody>
          <a:bodyPr/>
          <a:lstStyle/>
          <a:p>
            <a:r>
              <a:rPr lang="en-US" b="1" dirty="0" smtClean="0">
                <a:latin typeface="Courier New" panose="02070309020205020404" pitchFamily="49" charset="0"/>
                <a:cs typeface="Courier New" panose="02070309020205020404" pitchFamily="49" charset="0"/>
              </a:rPr>
              <a:t>file </a:t>
            </a:r>
            <a:r>
              <a:rPr lang="uk-UA" b="1" dirty="0" smtClean="0">
                <a:latin typeface="Courier New" panose="02070309020205020404" pitchFamily="49" charset="0"/>
                <a:cs typeface="Courier New" panose="02070309020205020404" pitchFamily="49" charset="0"/>
              </a:rPr>
              <a:t>’</a:t>
            </a:r>
            <a:r>
              <a:rPr lang="en-US" b="1" dirty="0" err="1" smtClean="0">
                <a:latin typeface="Courier New" panose="02070309020205020404" pitchFamily="49" charset="0"/>
                <a:cs typeface="Courier New" panose="02070309020205020404" pitchFamily="49" charset="0"/>
              </a:rPr>
              <a:t>index.html</a:t>
            </a:r>
            <a:r>
              <a:rPr lang="uk-UA" b="1" dirty="0" smtClean="0">
                <a:latin typeface="Courier New" panose="02070309020205020404" pitchFamily="49" charset="0"/>
                <a:cs typeface="Courier New" panose="02070309020205020404" pitchFamily="49" charset="0"/>
              </a:rPr>
              <a:t>'</a:t>
            </a:r>
            <a:r>
              <a:rPr lang="en-US" b="1" dirty="0" smtClean="0">
                <a:latin typeface="Courier New" panose="02070309020205020404" pitchFamily="49" charset="0"/>
                <a:cs typeface="Courier New" panose="02070309020205020404" pitchFamily="49" charset="0"/>
              </a:rPr>
              <a:t> do</a:t>
            </a:r>
          </a:p>
          <a:p>
            <a:r>
              <a:rPr lang="en-US" b="1" dirty="0" smtClean="0">
                <a:latin typeface="Courier New" panose="02070309020205020404" pitchFamily="49" charset="0"/>
                <a:cs typeface="Courier New" panose="02070309020205020404" pitchFamily="49" charset="0"/>
              </a:rPr>
              <a:t>  content </a:t>
            </a:r>
            <a:r>
              <a:rPr lang="uk-UA" b="1" dirty="0" smtClean="0">
                <a:latin typeface="Courier New" panose="02070309020205020404" pitchFamily="49" charset="0"/>
                <a:cs typeface="Courier New" panose="02070309020205020404" pitchFamily="49" charset="0"/>
              </a:rPr>
              <a:t>'</a:t>
            </a:r>
            <a:r>
              <a:rPr lang="en-US" b="1" dirty="0" smtClean="0">
                <a:latin typeface="Courier New" panose="02070309020205020404" pitchFamily="49" charset="0"/>
                <a:cs typeface="Courier New" panose="02070309020205020404" pitchFamily="49" charset="0"/>
              </a:rPr>
              <a:t>Hello, world!</a:t>
            </a:r>
            <a:r>
              <a:rPr lang="uk-UA" b="1" dirty="0" smtClean="0">
                <a:latin typeface="Courier New" panose="02070309020205020404" pitchFamily="49" charset="0"/>
                <a:cs typeface="Courier New" panose="02070309020205020404" pitchFamily="49" charset="0"/>
              </a:rPr>
              <a:t>'</a:t>
            </a:r>
            <a:endParaRPr lang="en-US" b="1" dirty="0">
              <a:latin typeface="Courier New" panose="02070309020205020404" pitchFamily="49" charset="0"/>
              <a:cs typeface="Courier New" panose="02070309020205020404" pitchFamily="49" charset="0"/>
            </a:endParaRPr>
          </a:p>
          <a:p>
            <a:r>
              <a:rPr lang="en-US" b="1" dirty="0" smtClean="0">
                <a:latin typeface="Courier New" panose="02070309020205020404" pitchFamily="49" charset="0"/>
                <a:cs typeface="Courier New" panose="02070309020205020404" pitchFamily="49" charset="0"/>
              </a:rPr>
              <a:t>end</a:t>
            </a:r>
            <a:endParaRPr lang="en-US" b="1" dirty="0">
              <a:latin typeface="Courier New" panose="02070309020205020404" pitchFamily="49" charset="0"/>
              <a:cs typeface="Courier New" panose="02070309020205020404" pitchFamily="49" charset="0"/>
            </a:endParaRPr>
          </a:p>
        </p:txBody>
      </p:sp>
      <p:sp>
        <p:nvSpPr>
          <p:cNvPr id="6" name="Content Placeholder 5"/>
          <p:cNvSpPr>
            <a:spLocks noGrp="1"/>
          </p:cNvSpPr>
          <p:nvPr>
            <p:ph sz="quarter" idx="13"/>
          </p:nvPr>
        </p:nvSpPr>
        <p:spPr/>
        <p:txBody>
          <a:bodyPr/>
          <a:lstStyle/>
          <a:p>
            <a:endParaRPr lang="en-US"/>
          </a:p>
        </p:txBody>
      </p:sp>
      <p:cxnSp>
        <p:nvCxnSpPr>
          <p:cNvPr id="10" name="Straight Connector 9"/>
          <p:cNvCxnSpPr/>
          <p:nvPr/>
        </p:nvCxnSpPr>
        <p:spPr>
          <a:xfrm>
            <a:off x="3639176" y="4794532"/>
            <a:ext cx="6405115" cy="0"/>
          </a:xfrm>
          <a:prstGeom prst="line">
            <a:avLst/>
          </a:prstGeom>
          <a:ln>
            <a:solidFill>
              <a:schemeClr val="accent6"/>
            </a:solidFill>
          </a:ln>
        </p:spPr>
        <p:style>
          <a:lnRef idx="3">
            <a:schemeClr val="accent1"/>
          </a:lnRef>
          <a:fillRef idx="0">
            <a:schemeClr val="accent1"/>
          </a:fillRef>
          <a:effectRef idx="2">
            <a:schemeClr val="accent1"/>
          </a:effectRef>
          <a:fontRef idx="minor">
            <a:schemeClr val="tx1"/>
          </a:fontRef>
        </p:style>
      </p:cxnSp>
      <p:cxnSp>
        <p:nvCxnSpPr>
          <p:cNvPr id="19" name="Straight Connector 18"/>
          <p:cNvCxnSpPr/>
          <p:nvPr/>
        </p:nvCxnSpPr>
        <p:spPr>
          <a:xfrm>
            <a:off x="6229252" y="4820764"/>
            <a:ext cx="7618165" cy="1837864"/>
          </a:xfrm>
          <a:prstGeom prst="line">
            <a:avLst/>
          </a:prstGeom>
          <a:ln>
            <a:solidFill>
              <a:schemeClr val="accent6"/>
            </a:solidFill>
            <a:tailEnd type="triangle"/>
          </a:ln>
        </p:spPr>
        <p:style>
          <a:lnRef idx="3">
            <a:schemeClr val="accent1"/>
          </a:lnRef>
          <a:fillRef idx="0">
            <a:schemeClr val="accent1"/>
          </a:fillRef>
          <a:effectRef idx="2">
            <a:schemeClr val="accent1"/>
          </a:effectRef>
          <a:fontRef idx="minor">
            <a:schemeClr val="tx1"/>
          </a:fontRef>
        </p:style>
      </p:cxnSp>
      <p:sp>
        <p:nvSpPr>
          <p:cNvPr id="20" name="TextBox 19"/>
          <p:cNvSpPr txBox="1"/>
          <p:nvPr/>
        </p:nvSpPr>
        <p:spPr bwMode="white">
          <a:xfrm>
            <a:off x="3386537" y="7330033"/>
            <a:ext cx="1219200" cy="1219200"/>
          </a:xfrm>
          <a:prstGeom prst="rect">
            <a:avLst/>
          </a:prstGeom>
        </p:spPr>
        <p:txBody>
          <a:bodyPr vert="horz" wrap="none" lIns="121917" tIns="121917" rIns="121917" bIns="121917" rtlCol="0">
            <a:normAutofit/>
          </a:bodyPr>
          <a:lstStyle/>
          <a:p>
            <a:endParaRPr lang="en-US" sz="3200" dirty="0"/>
          </a:p>
        </p:txBody>
      </p:sp>
      <p:sp>
        <p:nvSpPr>
          <p:cNvPr id="28" name="TextBox 27"/>
          <p:cNvSpPr txBox="1"/>
          <p:nvPr/>
        </p:nvSpPr>
        <p:spPr bwMode="white">
          <a:xfrm>
            <a:off x="3099939" y="6662543"/>
            <a:ext cx="9681464" cy="1219200"/>
          </a:xfrm>
          <a:prstGeom prst="rect">
            <a:avLst/>
          </a:prstGeom>
        </p:spPr>
        <p:txBody>
          <a:bodyPr vert="horz" wrap="none" lIns="121917" tIns="121917" rIns="121917" bIns="121917" rtlCol="0">
            <a:normAutofit/>
          </a:bodyPr>
          <a:lstStyle/>
          <a:p>
            <a:r>
              <a:rPr lang="en-US" sz="3200" dirty="0"/>
              <a:t>The </a:t>
            </a:r>
            <a:r>
              <a:rPr lang="en-US" sz="3200" b="1" dirty="0">
                <a:solidFill>
                  <a:schemeClr val="accent4"/>
                </a:solidFill>
              </a:rPr>
              <a:t>TYPE</a:t>
            </a:r>
            <a:r>
              <a:rPr lang="en-US" sz="3200" dirty="0"/>
              <a:t> named </a:t>
            </a:r>
            <a:r>
              <a:rPr lang="en-US" sz="3200" b="1" dirty="0">
                <a:solidFill>
                  <a:schemeClr val="accent5"/>
                </a:solidFill>
              </a:rPr>
              <a:t>NAME</a:t>
            </a:r>
            <a:r>
              <a:rPr lang="en-US" sz="3200" dirty="0">
                <a:solidFill>
                  <a:schemeClr val="accent5"/>
                </a:solidFill>
              </a:rPr>
              <a:t> </a:t>
            </a:r>
            <a:r>
              <a:rPr lang="en-US" sz="3200" dirty="0"/>
              <a:t>should be </a:t>
            </a:r>
            <a:r>
              <a:rPr lang="en-US" sz="3200" b="1" dirty="0" err="1"/>
              <a:t>ACTION'd</a:t>
            </a:r>
            <a:r>
              <a:rPr lang="en-US" sz="3200" dirty="0"/>
              <a:t> with </a:t>
            </a:r>
            <a:r>
              <a:rPr lang="en-US" sz="3200" b="1" dirty="0">
                <a:solidFill>
                  <a:schemeClr val="accent6"/>
                </a:solidFill>
              </a:rPr>
              <a:t>ATTRIBUTES</a:t>
            </a:r>
          </a:p>
        </p:txBody>
      </p:sp>
      <p:cxnSp>
        <p:nvCxnSpPr>
          <p:cNvPr id="12" name="Straight Connector 11"/>
          <p:cNvCxnSpPr/>
          <p:nvPr/>
        </p:nvCxnSpPr>
        <p:spPr>
          <a:xfrm>
            <a:off x="4807623" y="4183421"/>
            <a:ext cx="2749668" cy="0"/>
          </a:xfrm>
          <a:prstGeom prst="line">
            <a:avLst/>
          </a:prstGeom>
          <a:ln>
            <a:solidFill>
              <a:schemeClr val="accent5"/>
            </a:solidFill>
          </a:ln>
        </p:spPr>
        <p:style>
          <a:lnRef idx="3">
            <a:schemeClr val="accent1"/>
          </a:lnRef>
          <a:fillRef idx="0">
            <a:schemeClr val="accent1"/>
          </a:fillRef>
          <a:effectRef idx="2">
            <a:schemeClr val="accent1"/>
          </a:effectRef>
          <a:fontRef idx="minor">
            <a:schemeClr val="tx1"/>
          </a:fontRef>
        </p:style>
      </p:cxnSp>
      <p:cxnSp>
        <p:nvCxnSpPr>
          <p:cNvPr id="13" name="Straight Connector 12"/>
          <p:cNvCxnSpPr/>
          <p:nvPr/>
        </p:nvCxnSpPr>
        <p:spPr>
          <a:xfrm>
            <a:off x="3114627" y="4177996"/>
            <a:ext cx="1074617" cy="0"/>
          </a:xfrm>
          <a:prstGeom prst="line">
            <a:avLst/>
          </a:prstGeom>
          <a:ln>
            <a:solidFill>
              <a:schemeClr val="accent4"/>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6549158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 Definition</a:t>
            </a:r>
            <a:endParaRPr lang="en-US" dirty="0"/>
          </a:p>
        </p:txBody>
      </p:sp>
      <p:sp>
        <p:nvSpPr>
          <p:cNvPr id="3" name="Subtitle 2"/>
          <p:cNvSpPr>
            <a:spLocks noGrp="1"/>
          </p:cNvSpPr>
          <p:nvPr>
            <p:ph type="subTitle" idx="1"/>
          </p:nvPr>
        </p:nvSpPr>
        <p:spPr/>
        <p:txBody>
          <a:bodyPr/>
          <a:lstStyle/>
          <a:p>
            <a:r>
              <a:rPr lang="en-US" b="1" dirty="0" smtClean="0">
                <a:latin typeface="Courier New" panose="02070309020205020404" pitchFamily="49" charset="0"/>
                <a:cs typeface="Courier New" panose="02070309020205020404" pitchFamily="49" charset="0"/>
              </a:rPr>
              <a:t>file </a:t>
            </a:r>
            <a:r>
              <a:rPr lang="uk-UA" b="1" dirty="0" smtClean="0">
                <a:latin typeface="Courier New" panose="02070309020205020404" pitchFamily="49" charset="0"/>
                <a:cs typeface="Courier New" panose="02070309020205020404" pitchFamily="49" charset="0"/>
              </a:rPr>
              <a:t>’</a:t>
            </a:r>
            <a:r>
              <a:rPr lang="en-US" b="1" dirty="0" err="1" smtClean="0">
                <a:latin typeface="Courier New" panose="02070309020205020404" pitchFamily="49" charset="0"/>
                <a:cs typeface="Courier New" panose="02070309020205020404" pitchFamily="49" charset="0"/>
              </a:rPr>
              <a:t>index.html</a:t>
            </a:r>
            <a:r>
              <a:rPr lang="uk-UA" b="1" dirty="0" smtClean="0">
                <a:latin typeface="Courier New" panose="02070309020205020404" pitchFamily="49" charset="0"/>
                <a:cs typeface="Courier New" panose="02070309020205020404" pitchFamily="49" charset="0"/>
              </a:rPr>
              <a:t>'</a:t>
            </a:r>
            <a:r>
              <a:rPr lang="en-US" b="1" dirty="0" smtClean="0">
                <a:latin typeface="Courier New" panose="02070309020205020404" pitchFamily="49" charset="0"/>
                <a:cs typeface="Courier New" panose="02070309020205020404" pitchFamily="49" charset="0"/>
              </a:rPr>
              <a:t> do</a:t>
            </a:r>
          </a:p>
          <a:p>
            <a:r>
              <a:rPr lang="en-US" b="1" dirty="0" smtClean="0">
                <a:latin typeface="Courier New" panose="02070309020205020404" pitchFamily="49" charset="0"/>
                <a:cs typeface="Courier New" panose="02070309020205020404" pitchFamily="49" charset="0"/>
              </a:rPr>
              <a:t>  content </a:t>
            </a:r>
            <a:r>
              <a:rPr lang="uk-UA" b="1" dirty="0" smtClean="0">
                <a:latin typeface="Courier New" panose="02070309020205020404" pitchFamily="49" charset="0"/>
                <a:cs typeface="Courier New" panose="02070309020205020404" pitchFamily="49" charset="0"/>
              </a:rPr>
              <a:t>'</a:t>
            </a:r>
            <a:r>
              <a:rPr lang="en-US" b="1" dirty="0" smtClean="0">
                <a:latin typeface="Courier New" panose="02070309020205020404" pitchFamily="49" charset="0"/>
                <a:cs typeface="Courier New" panose="02070309020205020404" pitchFamily="49" charset="0"/>
              </a:rPr>
              <a:t>Hello, world!</a:t>
            </a:r>
            <a:r>
              <a:rPr lang="uk-UA" b="1" dirty="0" smtClean="0">
                <a:latin typeface="Courier New" panose="02070309020205020404" pitchFamily="49" charset="0"/>
                <a:cs typeface="Courier New" panose="02070309020205020404" pitchFamily="49" charset="0"/>
              </a:rPr>
              <a:t>'</a:t>
            </a:r>
            <a:endParaRPr lang="en-US" b="1" dirty="0">
              <a:latin typeface="Courier New" panose="02070309020205020404" pitchFamily="49" charset="0"/>
              <a:cs typeface="Courier New" panose="02070309020205020404" pitchFamily="49" charset="0"/>
            </a:endParaRPr>
          </a:p>
          <a:p>
            <a:r>
              <a:rPr lang="en-US" b="1" dirty="0" smtClean="0">
                <a:latin typeface="Courier New" panose="02070309020205020404" pitchFamily="49" charset="0"/>
                <a:cs typeface="Courier New" panose="02070309020205020404" pitchFamily="49" charset="0"/>
              </a:rPr>
              <a:t>end</a:t>
            </a:r>
            <a:endParaRPr lang="en-US" b="1" dirty="0">
              <a:latin typeface="Courier New" panose="02070309020205020404" pitchFamily="49" charset="0"/>
              <a:cs typeface="Courier New" panose="02070309020205020404" pitchFamily="49" charset="0"/>
            </a:endParaRPr>
          </a:p>
        </p:txBody>
      </p:sp>
      <p:sp>
        <p:nvSpPr>
          <p:cNvPr id="7" name="Content Placeholder 6"/>
          <p:cNvSpPr>
            <a:spLocks noGrp="1"/>
          </p:cNvSpPr>
          <p:nvPr>
            <p:ph sz="quarter" idx="13"/>
          </p:nvPr>
        </p:nvSpPr>
        <p:spPr/>
        <p:txBody>
          <a:bodyPr/>
          <a:lstStyle/>
          <a:p>
            <a:endParaRPr lang="en-US"/>
          </a:p>
        </p:txBody>
      </p:sp>
      <p:sp>
        <p:nvSpPr>
          <p:cNvPr id="20" name="TextBox 19"/>
          <p:cNvSpPr txBox="1"/>
          <p:nvPr/>
        </p:nvSpPr>
        <p:spPr bwMode="white">
          <a:xfrm>
            <a:off x="3386537" y="7330033"/>
            <a:ext cx="1219200" cy="1219200"/>
          </a:xfrm>
          <a:prstGeom prst="rect">
            <a:avLst/>
          </a:prstGeom>
        </p:spPr>
        <p:txBody>
          <a:bodyPr vert="horz" wrap="none" lIns="121917" tIns="121917" rIns="121917" bIns="121917" rtlCol="0">
            <a:normAutofit/>
          </a:bodyPr>
          <a:lstStyle/>
          <a:p>
            <a:endParaRPr lang="en-US" sz="3200" dirty="0"/>
          </a:p>
        </p:txBody>
      </p:sp>
      <p:sp>
        <p:nvSpPr>
          <p:cNvPr id="28" name="TextBox 27"/>
          <p:cNvSpPr txBox="1"/>
          <p:nvPr/>
        </p:nvSpPr>
        <p:spPr bwMode="white">
          <a:xfrm>
            <a:off x="3099939" y="6662543"/>
            <a:ext cx="9681464" cy="1219200"/>
          </a:xfrm>
          <a:prstGeom prst="rect">
            <a:avLst/>
          </a:prstGeom>
        </p:spPr>
        <p:txBody>
          <a:bodyPr vert="horz" wrap="none" lIns="121917" tIns="121917" rIns="121917" bIns="121917" rtlCol="0">
            <a:normAutofit/>
          </a:bodyPr>
          <a:lstStyle/>
          <a:p>
            <a:r>
              <a:rPr lang="en-US" sz="3200" dirty="0"/>
              <a:t>The </a:t>
            </a:r>
            <a:r>
              <a:rPr lang="en-US" sz="3200" b="1" dirty="0">
                <a:solidFill>
                  <a:schemeClr val="accent4"/>
                </a:solidFill>
              </a:rPr>
              <a:t>TYPE</a:t>
            </a:r>
            <a:r>
              <a:rPr lang="en-US" sz="3200" dirty="0"/>
              <a:t> named </a:t>
            </a:r>
            <a:r>
              <a:rPr lang="en-US" sz="3200" b="1" dirty="0">
                <a:solidFill>
                  <a:schemeClr val="accent5"/>
                </a:solidFill>
              </a:rPr>
              <a:t>NAME</a:t>
            </a:r>
            <a:r>
              <a:rPr lang="en-US" sz="3200" dirty="0">
                <a:solidFill>
                  <a:schemeClr val="accent5"/>
                </a:solidFill>
              </a:rPr>
              <a:t> </a:t>
            </a:r>
            <a:r>
              <a:rPr lang="en-US" sz="3200" dirty="0"/>
              <a:t>should be </a:t>
            </a:r>
            <a:r>
              <a:rPr lang="en-US" sz="3200" b="1" dirty="0" err="1"/>
              <a:t>ACTION'd</a:t>
            </a:r>
            <a:r>
              <a:rPr lang="en-US" sz="3200" dirty="0"/>
              <a:t> with </a:t>
            </a:r>
            <a:r>
              <a:rPr lang="en-US" sz="3200" b="1" dirty="0">
                <a:solidFill>
                  <a:schemeClr val="accent6"/>
                </a:solidFill>
              </a:rPr>
              <a:t>ATTRIBUTES</a:t>
            </a:r>
          </a:p>
        </p:txBody>
      </p:sp>
      <p:sp>
        <p:nvSpPr>
          <p:cNvPr id="4" name="TextBox 3"/>
          <p:cNvSpPr txBox="1"/>
          <p:nvPr/>
        </p:nvSpPr>
        <p:spPr bwMode="white">
          <a:xfrm>
            <a:off x="10027160" y="5527705"/>
            <a:ext cx="1219200" cy="1219200"/>
          </a:xfrm>
          <a:prstGeom prst="rect">
            <a:avLst/>
          </a:prstGeom>
        </p:spPr>
        <p:txBody>
          <a:bodyPr vert="horz" wrap="none" lIns="121917" tIns="121917" rIns="121917" bIns="121917" rtlCol="0" anchor="ctr">
            <a:noAutofit/>
          </a:bodyPr>
          <a:lstStyle/>
          <a:p>
            <a:pPr algn="ctr"/>
            <a:r>
              <a:rPr lang="en-US" sz="7200" dirty="0"/>
              <a:t>?</a:t>
            </a:r>
          </a:p>
        </p:txBody>
      </p:sp>
      <p:cxnSp>
        <p:nvCxnSpPr>
          <p:cNvPr id="13" name="Straight Connector 12"/>
          <p:cNvCxnSpPr/>
          <p:nvPr/>
        </p:nvCxnSpPr>
        <p:spPr>
          <a:xfrm>
            <a:off x="3114627" y="4177996"/>
            <a:ext cx="1074617" cy="0"/>
          </a:xfrm>
          <a:prstGeom prst="line">
            <a:avLst/>
          </a:prstGeom>
          <a:ln>
            <a:solidFill>
              <a:schemeClr val="accent4"/>
            </a:solidFill>
          </a:ln>
        </p:spPr>
        <p:style>
          <a:lnRef idx="3">
            <a:schemeClr val="accent1"/>
          </a:lnRef>
          <a:fillRef idx="0">
            <a:schemeClr val="accent1"/>
          </a:fillRef>
          <a:effectRef idx="2">
            <a:schemeClr val="accent1"/>
          </a:effectRef>
          <a:fontRef idx="minor">
            <a:schemeClr val="tx1"/>
          </a:fontRef>
        </p:style>
      </p:cxnSp>
      <p:cxnSp>
        <p:nvCxnSpPr>
          <p:cNvPr id="14" name="Straight Connector 13"/>
          <p:cNvCxnSpPr/>
          <p:nvPr/>
        </p:nvCxnSpPr>
        <p:spPr>
          <a:xfrm>
            <a:off x="4828106" y="4183421"/>
            <a:ext cx="2749668" cy="0"/>
          </a:xfrm>
          <a:prstGeom prst="line">
            <a:avLst/>
          </a:prstGeom>
          <a:ln>
            <a:solidFill>
              <a:schemeClr val="accent5"/>
            </a:solidFill>
          </a:ln>
        </p:spPr>
        <p:style>
          <a:lnRef idx="3">
            <a:schemeClr val="accent1"/>
          </a:lnRef>
          <a:fillRef idx="0">
            <a:schemeClr val="accent1"/>
          </a:fillRef>
          <a:effectRef idx="2">
            <a:schemeClr val="accent1"/>
          </a:effectRef>
          <a:fontRef idx="minor">
            <a:schemeClr val="tx1"/>
          </a:fontRef>
        </p:style>
      </p:cxnSp>
      <p:cxnSp>
        <p:nvCxnSpPr>
          <p:cNvPr id="15" name="Straight Connector 14"/>
          <p:cNvCxnSpPr/>
          <p:nvPr/>
        </p:nvCxnSpPr>
        <p:spPr>
          <a:xfrm>
            <a:off x="3639176" y="4794532"/>
            <a:ext cx="6405115" cy="0"/>
          </a:xfrm>
          <a:prstGeom prst="line">
            <a:avLst/>
          </a:prstGeom>
          <a:ln>
            <a:solidFill>
              <a:schemeClr val="accent6"/>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876618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10"/>
          </p:nvPr>
        </p:nvSpPr>
        <p:spPr/>
        <p:txBody>
          <a:bodyPr/>
          <a:lstStyle/>
          <a:p>
            <a:endParaRPr lang="en-US"/>
          </a:p>
        </p:txBody>
      </p:sp>
      <p:sp>
        <p:nvSpPr>
          <p:cNvPr id="2" name="Title 1"/>
          <p:cNvSpPr>
            <a:spLocks noGrp="1"/>
          </p:cNvSpPr>
          <p:nvPr>
            <p:ph type="title"/>
          </p:nvPr>
        </p:nvSpPr>
        <p:spPr/>
        <p:txBody>
          <a:bodyPr/>
          <a:lstStyle/>
          <a:p>
            <a:r>
              <a:rPr lang="en-US" dirty="0" smtClean="0"/>
              <a:t>Edit the </a:t>
            </a:r>
            <a:r>
              <a:rPr lang="en-US" dirty="0" err="1" smtClean="0"/>
              <a:t>server.rb</a:t>
            </a:r>
            <a:r>
              <a:rPr lang="en-US" dirty="0" smtClean="0"/>
              <a:t> recipe file</a:t>
            </a:r>
            <a:endParaRPr lang="en-US" dirty="0"/>
          </a:p>
        </p:txBody>
      </p:sp>
      <p:sp>
        <p:nvSpPr>
          <p:cNvPr id="4" name="Text Placeholder 3"/>
          <p:cNvSpPr>
            <a:spLocks noGrp="1"/>
          </p:cNvSpPr>
          <p:nvPr>
            <p:ph type="body" sz="quarter" idx="11"/>
          </p:nvPr>
        </p:nvSpPr>
        <p:spPr/>
        <p:txBody>
          <a:bodyPr>
            <a:normAutofit/>
          </a:bodyPr>
          <a:lstStyle/>
          <a:p>
            <a:r>
              <a:rPr lang="en-US" dirty="0" smtClean="0"/>
              <a:t>$ </a:t>
            </a:r>
            <a:r>
              <a:rPr lang="en-US" dirty="0" err="1" smtClean="0"/>
              <a:t>nano</a:t>
            </a:r>
            <a:r>
              <a:rPr lang="en-US" dirty="0" smtClean="0"/>
              <a:t> apache/recipes/</a:t>
            </a:r>
            <a:r>
              <a:rPr lang="en-US" dirty="0" err="1" smtClean="0"/>
              <a:t>server.rb</a:t>
            </a:r>
            <a:endParaRPr lang="en-US" dirty="0"/>
          </a:p>
        </p:txBody>
      </p:sp>
    </p:spTree>
    <p:extLst>
      <p:ext uri="{BB962C8B-B14F-4D97-AF65-F5344CB8AC3E}">
        <p14:creationId xmlns:p14="http://schemas.microsoft.com/office/powerpoint/2010/main" val="3611185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Up Arrow 3"/>
          <p:cNvSpPr/>
          <p:nvPr/>
        </p:nvSpPr>
        <p:spPr bwMode="auto">
          <a:xfrm>
            <a:off x="1372377" y="3543908"/>
            <a:ext cx="716912" cy="3810214"/>
          </a:xfrm>
          <a:prstGeom prst="upArrow">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pic>
        <p:nvPicPr>
          <p:cNvPr id="5" name="Picture 4"/>
          <p:cNvPicPr>
            <a:picLocks noChangeAspect="1"/>
          </p:cNvPicPr>
          <p:nvPr/>
        </p:nvPicPr>
        <p:blipFill>
          <a:blip r:embed="rId3"/>
          <a:stretch>
            <a:fillRect/>
          </a:stretch>
        </p:blipFill>
        <p:spPr>
          <a:xfrm>
            <a:off x="962711" y="1088131"/>
            <a:ext cx="1811404" cy="2268652"/>
          </a:xfrm>
          <a:prstGeom prst="rect">
            <a:avLst/>
          </a:prstGeom>
        </p:spPr>
      </p:pic>
      <p:sp>
        <p:nvSpPr>
          <p:cNvPr id="6" name="TextBox 5"/>
          <p:cNvSpPr txBox="1"/>
          <p:nvPr/>
        </p:nvSpPr>
        <p:spPr bwMode="white">
          <a:xfrm>
            <a:off x="275299" y="623555"/>
            <a:ext cx="3473133" cy="757946"/>
          </a:xfrm>
          <a:prstGeom prst="rect">
            <a:avLst/>
          </a:prstGeom>
        </p:spPr>
        <p:txBody>
          <a:bodyPr vert="horz" wrap="square" lIns="91440" tIns="91440" rIns="91440" bIns="91440" rtlCol="0">
            <a:normAutofit fontScale="92500"/>
          </a:bodyPr>
          <a:lstStyle/>
          <a:p>
            <a:r>
              <a:rPr lang="en-US" b="1" dirty="0" smtClean="0">
                <a:solidFill>
                  <a:schemeClr val="accent1"/>
                </a:solidFill>
              </a:rPr>
              <a:t>CENTRAL REPOSITORY</a:t>
            </a:r>
          </a:p>
        </p:txBody>
      </p:sp>
      <p:sp>
        <p:nvSpPr>
          <p:cNvPr id="8" name="Right Arrow 7"/>
          <p:cNvSpPr/>
          <p:nvPr/>
        </p:nvSpPr>
        <p:spPr bwMode="auto">
          <a:xfrm>
            <a:off x="2785718" y="1782197"/>
            <a:ext cx="8787304" cy="696490"/>
          </a:xfrm>
          <a:prstGeom prst="rightArrow">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9" name="TextBox 8"/>
          <p:cNvSpPr txBox="1"/>
          <p:nvPr/>
        </p:nvSpPr>
        <p:spPr bwMode="white">
          <a:xfrm>
            <a:off x="5507538" y="509650"/>
            <a:ext cx="1374825" cy="757946"/>
          </a:xfrm>
          <a:prstGeom prst="rect">
            <a:avLst/>
          </a:prstGeom>
        </p:spPr>
        <p:txBody>
          <a:bodyPr vert="horz" wrap="square" lIns="91440" tIns="91440" rIns="91440" bIns="91440" rtlCol="0">
            <a:normAutofit/>
          </a:bodyPr>
          <a:lstStyle/>
          <a:p>
            <a:r>
              <a:rPr lang="en-US" b="1" dirty="0" smtClean="0">
                <a:solidFill>
                  <a:schemeClr val="accent1"/>
                </a:solidFill>
              </a:rPr>
              <a:t>BUILD</a:t>
            </a:r>
          </a:p>
        </p:txBody>
      </p:sp>
      <p:pic>
        <p:nvPicPr>
          <p:cNvPr id="10" name="Picture 9"/>
          <p:cNvPicPr>
            <a:picLocks noChangeAspect="1"/>
          </p:cNvPicPr>
          <p:nvPr/>
        </p:nvPicPr>
        <p:blipFill>
          <a:blip r:embed="rId4"/>
          <a:stretch>
            <a:fillRect/>
          </a:stretch>
        </p:blipFill>
        <p:spPr>
          <a:xfrm>
            <a:off x="9254504" y="1212563"/>
            <a:ext cx="1901159" cy="1901159"/>
          </a:xfrm>
          <a:prstGeom prst="rect">
            <a:avLst/>
          </a:prstGeom>
        </p:spPr>
      </p:pic>
      <p:sp>
        <p:nvSpPr>
          <p:cNvPr id="11" name="TextBox 10"/>
          <p:cNvSpPr txBox="1"/>
          <p:nvPr/>
        </p:nvSpPr>
        <p:spPr bwMode="white">
          <a:xfrm>
            <a:off x="9592716" y="580110"/>
            <a:ext cx="1374825" cy="757946"/>
          </a:xfrm>
          <a:prstGeom prst="rect">
            <a:avLst/>
          </a:prstGeom>
        </p:spPr>
        <p:txBody>
          <a:bodyPr vert="horz" wrap="square" lIns="91440" tIns="91440" rIns="91440" bIns="91440" rtlCol="0">
            <a:normAutofit/>
          </a:bodyPr>
          <a:lstStyle/>
          <a:p>
            <a:r>
              <a:rPr lang="en-US" b="1" dirty="0" smtClean="0">
                <a:solidFill>
                  <a:schemeClr val="accent1"/>
                </a:solidFill>
              </a:rPr>
              <a:t>TEST</a:t>
            </a:r>
          </a:p>
        </p:txBody>
      </p:sp>
      <p:pic>
        <p:nvPicPr>
          <p:cNvPr id="14" name="Picture 13"/>
          <p:cNvPicPr>
            <a:picLocks noChangeAspect="1"/>
          </p:cNvPicPr>
          <p:nvPr/>
        </p:nvPicPr>
        <p:blipFill>
          <a:blip r:embed="rId5"/>
          <a:stretch>
            <a:fillRect/>
          </a:stretch>
        </p:blipFill>
        <p:spPr>
          <a:xfrm>
            <a:off x="11840831" y="545491"/>
            <a:ext cx="3629472" cy="2851614"/>
          </a:xfrm>
          <a:prstGeom prst="rect">
            <a:avLst/>
          </a:prstGeom>
        </p:spPr>
      </p:pic>
      <p:sp>
        <p:nvSpPr>
          <p:cNvPr id="15" name="TextBox 14"/>
          <p:cNvSpPr txBox="1"/>
          <p:nvPr/>
        </p:nvSpPr>
        <p:spPr bwMode="white">
          <a:xfrm>
            <a:off x="13493539" y="327760"/>
            <a:ext cx="1374825" cy="757946"/>
          </a:xfrm>
          <a:prstGeom prst="rect">
            <a:avLst/>
          </a:prstGeom>
        </p:spPr>
        <p:txBody>
          <a:bodyPr vert="horz" wrap="square" lIns="91440" tIns="91440" rIns="91440" bIns="91440" rtlCol="0">
            <a:normAutofit fontScale="92500"/>
          </a:bodyPr>
          <a:lstStyle/>
          <a:p>
            <a:r>
              <a:rPr lang="en-US" b="1" dirty="0" smtClean="0">
                <a:solidFill>
                  <a:schemeClr val="accent1"/>
                </a:solidFill>
              </a:rPr>
              <a:t>DEPLOY</a:t>
            </a:r>
          </a:p>
        </p:txBody>
      </p:sp>
      <p:pic>
        <p:nvPicPr>
          <p:cNvPr id="7" name="Picture 6"/>
          <p:cNvPicPr>
            <a:picLocks noChangeAspect="1"/>
          </p:cNvPicPr>
          <p:nvPr/>
        </p:nvPicPr>
        <p:blipFill>
          <a:blip r:embed="rId6"/>
          <a:stretch>
            <a:fillRect/>
          </a:stretch>
        </p:blipFill>
        <p:spPr>
          <a:xfrm>
            <a:off x="4673210" y="1057546"/>
            <a:ext cx="2826932" cy="1884621"/>
          </a:xfrm>
          <a:prstGeom prst="rect">
            <a:avLst/>
          </a:prstGeom>
        </p:spPr>
      </p:pic>
      <p:pic>
        <p:nvPicPr>
          <p:cNvPr id="17" name="Picture 16"/>
          <p:cNvPicPr>
            <a:picLocks noChangeAspect="1"/>
          </p:cNvPicPr>
          <p:nvPr/>
        </p:nvPicPr>
        <p:blipFill>
          <a:blip r:embed="rId7"/>
          <a:stretch>
            <a:fillRect/>
          </a:stretch>
        </p:blipFill>
        <p:spPr>
          <a:xfrm>
            <a:off x="187416" y="5513987"/>
            <a:ext cx="3619500" cy="3060700"/>
          </a:xfrm>
          <a:prstGeom prst="rect">
            <a:avLst/>
          </a:prstGeom>
        </p:spPr>
      </p:pic>
      <p:sp>
        <p:nvSpPr>
          <p:cNvPr id="3" name="TextBox 2"/>
          <p:cNvSpPr txBox="1"/>
          <p:nvPr/>
        </p:nvSpPr>
        <p:spPr bwMode="white">
          <a:xfrm>
            <a:off x="3830361" y="7190241"/>
            <a:ext cx="2417023" cy="757946"/>
          </a:xfrm>
          <a:prstGeom prst="rect">
            <a:avLst/>
          </a:prstGeom>
        </p:spPr>
        <p:txBody>
          <a:bodyPr vert="horz" wrap="square" lIns="91440" tIns="91440" rIns="91440" bIns="91440" rtlCol="0">
            <a:normAutofit/>
          </a:bodyPr>
          <a:lstStyle/>
          <a:p>
            <a:r>
              <a:rPr lang="en-US" b="1" dirty="0" smtClean="0">
                <a:solidFill>
                  <a:schemeClr val="accent1"/>
                </a:solidFill>
              </a:rPr>
              <a:t>DEVELOPERS</a:t>
            </a:r>
          </a:p>
        </p:txBody>
      </p:sp>
      <p:sp>
        <p:nvSpPr>
          <p:cNvPr id="18" name="Left Brace 17"/>
          <p:cNvSpPr/>
          <p:nvPr/>
        </p:nvSpPr>
        <p:spPr>
          <a:xfrm rot="16200000">
            <a:off x="7379074" y="-824194"/>
            <a:ext cx="1423608" cy="8643921"/>
          </a:xfrm>
          <a:prstGeom prst="leftBrace">
            <a:avLst>
              <a:gd name="adj1" fmla="val 22749"/>
              <a:gd name="adj2" fmla="val 51422"/>
            </a:avLst>
          </a:prstGeom>
          <a:ln w="76200" cmpd="sng">
            <a:solidFill>
              <a:schemeClr val="accent4"/>
            </a:solidFill>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19" name="TextBox 18"/>
          <p:cNvSpPr txBox="1"/>
          <p:nvPr/>
        </p:nvSpPr>
        <p:spPr bwMode="white">
          <a:xfrm>
            <a:off x="7137177" y="4167464"/>
            <a:ext cx="2203173" cy="757946"/>
          </a:xfrm>
          <a:prstGeom prst="rect">
            <a:avLst/>
          </a:prstGeom>
        </p:spPr>
        <p:txBody>
          <a:bodyPr vert="horz" wrap="square" lIns="91440" tIns="91440" rIns="91440" bIns="91440" rtlCol="0">
            <a:normAutofit/>
          </a:bodyPr>
          <a:lstStyle/>
          <a:p>
            <a:r>
              <a:rPr lang="en-US" b="1" dirty="0" smtClean="0">
                <a:solidFill>
                  <a:schemeClr val="accent1"/>
                </a:solidFill>
              </a:rPr>
              <a:t>OPERATIONS</a:t>
            </a:r>
          </a:p>
        </p:txBody>
      </p:sp>
      <p:sp>
        <p:nvSpPr>
          <p:cNvPr id="21" name="Bent-Up Arrow 20"/>
          <p:cNvSpPr/>
          <p:nvPr/>
        </p:nvSpPr>
        <p:spPr bwMode="auto">
          <a:xfrm rot="16200000" flipH="1">
            <a:off x="8510641" y="2222849"/>
            <a:ext cx="4936892" cy="6882519"/>
          </a:xfrm>
          <a:prstGeom prst="bentUpArrow">
            <a:avLst>
              <a:gd name="adj1" fmla="val 9301"/>
              <a:gd name="adj2" fmla="val 12133"/>
              <a:gd name="adj3" fmla="val 14828"/>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pic>
        <p:nvPicPr>
          <p:cNvPr id="20" name="Picture 19"/>
          <p:cNvPicPr>
            <a:picLocks noChangeAspect="1"/>
          </p:cNvPicPr>
          <p:nvPr/>
        </p:nvPicPr>
        <p:blipFill>
          <a:blip r:embed="rId8"/>
          <a:stretch>
            <a:fillRect/>
          </a:stretch>
        </p:blipFill>
        <p:spPr>
          <a:xfrm>
            <a:off x="10262096" y="5244165"/>
            <a:ext cx="3174900" cy="3174900"/>
          </a:xfrm>
          <a:prstGeom prst="rect">
            <a:avLst/>
          </a:prstGeom>
        </p:spPr>
      </p:pic>
      <p:sp>
        <p:nvSpPr>
          <p:cNvPr id="22" name="TextBox 21"/>
          <p:cNvSpPr txBox="1"/>
          <p:nvPr/>
        </p:nvSpPr>
        <p:spPr bwMode="white">
          <a:xfrm>
            <a:off x="9893394" y="8018647"/>
            <a:ext cx="4219545" cy="757946"/>
          </a:xfrm>
          <a:prstGeom prst="rect">
            <a:avLst/>
          </a:prstGeom>
        </p:spPr>
        <p:txBody>
          <a:bodyPr vert="horz" wrap="square" lIns="91440" tIns="91440" rIns="91440" bIns="91440" rtlCol="0">
            <a:normAutofit/>
          </a:bodyPr>
          <a:lstStyle/>
          <a:p>
            <a:r>
              <a:rPr lang="en-US" b="1" dirty="0" smtClean="0">
                <a:solidFill>
                  <a:schemeClr val="accent1"/>
                </a:solidFill>
              </a:rPr>
              <a:t>MONITOR AND IMPROVE</a:t>
            </a:r>
          </a:p>
        </p:txBody>
      </p:sp>
      <p:cxnSp>
        <p:nvCxnSpPr>
          <p:cNvPr id="27" name="Straight Arrow Connector 26"/>
          <p:cNvCxnSpPr/>
          <p:nvPr/>
        </p:nvCxnSpPr>
        <p:spPr>
          <a:xfrm flipV="1">
            <a:off x="5161773" y="4834464"/>
            <a:ext cx="2478470" cy="2212382"/>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cxnSp>
        <p:nvCxnSpPr>
          <p:cNvPr id="28" name="Straight Arrow Connector 27"/>
          <p:cNvCxnSpPr/>
          <p:nvPr/>
        </p:nvCxnSpPr>
        <p:spPr>
          <a:xfrm flipH="1">
            <a:off x="5428055" y="4936889"/>
            <a:ext cx="2519437" cy="2294322"/>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sp>
        <p:nvSpPr>
          <p:cNvPr id="33" name="TextBox 32"/>
          <p:cNvSpPr txBox="1"/>
          <p:nvPr/>
        </p:nvSpPr>
        <p:spPr bwMode="white">
          <a:xfrm rot="19161574">
            <a:off x="4933998" y="5282659"/>
            <a:ext cx="2203173" cy="757946"/>
          </a:xfrm>
          <a:prstGeom prst="rect">
            <a:avLst/>
          </a:prstGeom>
        </p:spPr>
        <p:txBody>
          <a:bodyPr vert="horz" wrap="square" lIns="91440" tIns="91440" rIns="91440" bIns="91440" rtlCol="0">
            <a:normAutofit/>
          </a:bodyPr>
          <a:lstStyle/>
          <a:p>
            <a:r>
              <a:rPr lang="en-US" sz="3600" b="1" dirty="0" smtClean="0">
                <a:solidFill>
                  <a:schemeClr val="accent1"/>
                </a:solidFill>
              </a:rPr>
              <a:t>DEVOPS</a:t>
            </a:r>
          </a:p>
        </p:txBody>
      </p:sp>
    </p:spTree>
    <p:extLst>
      <p:ext uri="{BB962C8B-B14F-4D97-AF65-F5344CB8AC3E}">
        <p14:creationId xmlns:p14="http://schemas.microsoft.com/office/powerpoint/2010/main" val="2845969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900" decel="100000" fill="hold"/>
                                        <p:tgtEl>
                                          <p:spTgt spid="4"/>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4"/>
                                        </p:tgtEl>
                                        <p:attrNameLst>
                                          <p:attrName>ppt_y</p:attrName>
                                        </p:attrNameLst>
                                      </p:cBhvr>
                                      <p:tavLst>
                                        <p:tav tm="0">
                                          <p:val>
                                            <p:strVal val="#ppt_y-.03"/>
                                          </p:val>
                                        </p:tav>
                                        <p:tav tm="100000">
                                          <p:val>
                                            <p:strVal val="#ppt_y"/>
                                          </p:val>
                                        </p:tav>
                                      </p:tavLst>
                                    </p:anim>
                                  </p:childTnLst>
                                </p:cTn>
                              </p:par>
                            </p:childTnLst>
                          </p:cTn>
                        </p:par>
                        <p:par>
                          <p:cTn id="11" fill="hold">
                            <p:stCondLst>
                              <p:cond delay="1000"/>
                            </p:stCondLst>
                            <p:childTnLst>
                              <p:par>
                                <p:cTn id="12" presetID="10" presetClass="entr" presetSubtype="0" fill="hold" nodeType="after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500"/>
                                        <p:tgtEl>
                                          <p:spTgt spid="5"/>
                                        </p:tgtEl>
                                      </p:cBhvr>
                                    </p:animEffect>
                                  </p:childTnLst>
                                </p:cTn>
                              </p:par>
                              <p:par>
                                <p:cTn id="15" presetID="10" presetClass="entr" presetSubtype="0" fill="hold" nodeType="withEffect">
                                  <p:stCondLst>
                                    <p:cond delay="0"/>
                                  </p:stCondLst>
                                  <p:childTnLst>
                                    <p:set>
                                      <p:cBhvr>
                                        <p:cTn id="16" dur="1" fill="hold">
                                          <p:stCondLst>
                                            <p:cond delay="0"/>
                                          </p:stCondLst>
                                        </p:cTn>
                                        <p:tgtEl>
                                          <p:spTgt spid="6">
                                            <p:txEl>
                                              <p:pRg st="0" end="0"/>
                                            </p:txEl>
                                          </p:spTgt>
                                        </p:tgtEl>
                                        <p:attrNameLst>
                                          <p:attrName>style.visibility</p:attrName>
                                        </p:attrNameLst>
                                      </p:cBhvr>
                                      <p:to>
                                        <p:strVal val="visible"/>
                                      </p:to>
                                    </p:set>
                                    <p:animEffect transition="in" filter="fade">
                                      <p:cBhvr>
                                        <p:cTn id="17" dur="500"/>
                                        <p:tgtEl>
                                          <p:spTgt spid="6">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55"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 calcmode="lin" valueType="num">
                                      <p:cBhvr>
                                        <p:cTn id="22" dur="1000" fill="hold"/>
                                        <p:tgtEl>
                                          <p:spTgt spid="8"/>
                                        </p:tgtEl>
                                        <p:attrNameLst>
                                          <p:attrName>ppt_w</p:attrName>
                                        </p:attrNameLst>
                                      </p:cBhvr>
                                      <p:tavLst>
                                        <p:tav tm="0">
                                          <p:val>
                                            <p:strVal val="#ppt_w*0.70"/>
                                          </p:val>
                                        </p:tav>
                                        <p:tav tm="100000">
                                          <p:val>
                                            <p:strVal val="#ppt_w"/>
                                          </p:val>
                                        </p:tav>
                                      </p:tavLst>
                                    </p:anim>
                                    <p:anim calcmode="lin" valueType="num">
                                      <p:cBhvr>
                                        <p:cTn id="23" dur="1000" fill="hold"/>
                                        <p:tgtEl>
                                          <p:spTgt spid="8"/>
                                        </p:tgtEl>
                                        <p:attrNameLst>
                                          <p:attrName>ppt_h</p:attrName>
                                        </p:attrNameLst>
                                      </p:cBhvr>
                                      <p:tavLst>
                                        <p:tav tm="0">
                                          <p:val>
                                            <p:strVal val="#ppt_h"/>
                                          </p:val>
                                        </p:tav>
                                        <p:tav tm="100000">
                                          <p:val>
                                            <p:strVal val="#ppt_h"/>
                                          </p:val>
                                        </p:tav>
                                      </p:tavLst>
                                    </p:anim>
                                    <p:animEffect transition="in" filter="fade">
                                      <p:cBhvr>
                                        <p:cTn id="24" dur="1000"/>
                                        <p:tgtEl>
                                          <p:spTgt spid="8"/>
                                        </p:tgtEl>
                                      </p:cBhvr>
                                    </p:animEffect>
                                  </p:childTnLst>
                                </p:cTn>
                              </p:par>
                            </p:childTnLst>
                          </p:cTn>
                        </p:par>
                        <p:par>
                          <p:cTn id="25" fill="hold">
                            <p:stCondLst>
                              <p:cond delay="1000"/>
                            </p:stCondLst>
                            <p:childTnLst>
                              <p:par>
                                <p:cTn id="26" presetID="10" presetClass="entr" presetSubtype="0" fill="hold" nodeType="after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500"/>
                                        <p:tgtEl>
                                          <p:spTgt spid="7"/>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500"/>
                                        <p:tgtEl>
                                          <p:spTgt spid="9"/>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fade">
                                      <p:cBhvr>
                                        <p:cTn id="36" dur="500"/>
                                        <p:tgtEl>
                                          <p:spTgt spid="10"/>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1"/>
                                        </p:tgtEl>
                                        <p:attrNameLst>
                                          <p:attrName>style.visibility</p:attrName>
                                        </p:attrNameLst>
                                      </p:cBhvr>
                                      <p:to>
                                        <p:strVal val="visible"/>
                                      </p:to>
                                    </p:set>
                                    <p:animEffect transition="in" filter="fade">
                                      <p:cBhvr>
                                        <p:cTn id="39" dur="500"/>
                                        <p:tgtEl>
                                          <p:spTgt spid="11"/>
                                        </p:tgtEl>
                                      </p:cBhvr>
                                    </p:animEffect>
                                  </p:childTnLst>
                                </p:cTn>
                              </p:par>
                            </p:childTnLst>
                          </p:cTn>
                        </p:par>
                      </p:childTnLst>
                    </p:cTn>
                  </p:par>
                  <p:par>
                    <p:cTn id="40" fill="hold">
                      <p:stCondLst>
                        <p:cond delay="indefinite"/>
                      </p:stCondLst>
                      <p:childTnLst>
                        <p:par>
                          <p:cTn id="41" fill="hold">
                            <p:stCondLst>
                              <p:cond delay="0"/>
                            </p:stCondLst>
                            <p:childTnLst>
                              <p:par>
                                <p:cTn id="42" presetID="55" presetClass="entr" presetSubtype="0" fill="hold" nodeType="clickEffect">
                                  <p:stCondLst>
                                    <p:cond delay="0"/>
                                  </p:stCondLst>
                                  <p:childTnLst>
                                    <p:set>
                                      <p:cBhvr>
                                        <p:cTn id="43" dur="1" fill="hold">
                                          <p:stCondLst>
                                            <p:cond delay="0"/>
                                          </p:stCondLst>
                                        </p:cTn>
                                        <p:tgtEl>
                                          <p:spTgt spid="14"/>
                                        </p:tgtEl>
                                        <p:attrNameLst>
                                          <p:attrName>style.visibility</p:attrName>
                                        </p:attrNameLst>
                                      </p:cBhvr>
                                      <p:to>
                                        <p:strVal val="visible"/>
                                      </p:to>
                                    </p:set>
                                    <p:anim calcmode="lin" valueType="num">
                                      <p:cBhvr>
                                        <p:cTn id="44" dur="1000" fill="hold"/>
                                        <p:tgtEl>
                                          <p:spTgt spid="14"/>
                                        </p:tgtEl>
                                        <p:attrNameLst>
                                          <p:attrName>ppt_w</p:attrName>
                                        </p:attrNameLst>
                                      </p:cBhvr>
                                      <p:tavLst>
                                        <p:tav tm="0">
                                          <p:val>
                                            <p:strVal val="#ppt_w*0.70"/>
                                          </p:val>
                                        </p:tav>
                                        <p:tav tm="100000">
                                          <p:val>
                                            <p:strVal val="#ppt_w"/>
                                          </p:val>
                                        </p:tav>
                                      </p:tavLst>
                                    </p:anim>
                                    <p:anim calcmode="lin" valueType="num">
                                      <p:cBhvr>
                                        <p:cTn id="45" dur="1000" fill="hold"/>
                                        <p:tgtEl>
                                          <p:spTgt spid="14"/>
                                        </p:tgtEl>
                                        <p:attrNameLst>
                                          <p:attrName>ppt_h</p:attrName>
                                        </p:attrNameLst>
                                      </p:cBhvr>
                                      <p:tavLst>
                                        <p:tav tm="0">
                                          <p:val>
                                            <p:strVal val="#ppt_h"/>
                                          </p:val>
                                        </p:tav>
                                        <p:tav tm="100000">
                                          <p:val>
                                            <p:strVal val="#ppt_h"/>
                                          </p:val>
                                        </p:tav>
                                      </p:tavLst>
                                    </p:anim>
                                    <p:animEffect transition="in" filter="fade">
                                      <p:cBhvr>
                                        <p:cTn id="46" dur="1000"/>
                                        <p:tgtEl>
                                          <p:spTgt spid="14"/>
                                        </p:tgtEl>
                                      </p:cBhvr>
                                    </p:animEffect>
                                  </p:childTnLst>
                                </p:cTn>
                              </p:par>
                              <p:par>
                                <p:cTn id="47" presetID="55" presetClass="entr" presetSubtype="0" fill="hold" grpId="0" nodeType="withEffect">
                                  <p:stCondLst>
                                    <p:cond delay="0"/>
                                  </p:stCondLst>
                                  <p:childTnLst>
                                    <p:set>
                                      <p:cBhvr>
                                        <p:cTn id="48" dur="1" fill="hold">
                                          <p:stCondLst>
                                            <p:cond delay="0"/>
                                          </p:stCondLst>
                                        </p:cTn>
                                        <p:tgtEl>
                                          <p:spTgt spid="15"/>
                                        </p:tgtEl>
                                        <p:attrNameLst>
                                          <p:attrName>style.visibility</p:attrName>
                                        </p:attrNameLst>
                                      </p:cBhvr>
                                      <p:to>
                                        <p:strVal val="visible"/>
                                      </p:to>
                                    </p:set>
                                    <p:anim calcmode="lin" valueType="num">
                                      <p:cBhvr>
                                        <p:cTn id="49" dur="1000" fill="hold"/>
                                        <p:tgtEl>
                                          <p:spTgt spid="15"/>
                                        </p:tgtEl>
                                        <p:attrNameLst>
                                          <p:attrName>ppt_w</p:attrName>
                                        </p:attrNameLst>
                                      </p:cBhvr>
                                      <p:tavLst>
                                        <p:tav tm="0">
                                          <p:val>
                                            <p:strVal val="#ppt_w*0.70"/>
                                          </p:val>
                                        </p:tav>
                                        <p:tav tm="100000">
                                          <p:val>
                                            <p:strVal val="#ppt_w"/>
                                          </p:val>
                                        </p:tav>
                                      </p:tavLst>
                                    </p:anim>
                                    <p:anim calcmode="lin" valueType="num">
                                      <p:cBhvr>
                                        <p:cTn id="50" dur="1000" fill="hold"/>
                                        <p:tgtEl>
                                          <p:spTgt spid="15"/>
                                        </p:tgtEl>
                                        <p:attrNameLst>
                                          <p:attrName>ppt_h</p:attrName>
                                        </p:attrNameLst>
                                      </p:cBhvr>
                                      <p:tavLst>
                                        <p:tav tm="0">
                                          <p:val>
                                            <p:strVal val="#ppt_h"/>
                                          </p:val>
                                        </p:tav>
                                        <p:tav tm="100000">
                                          <p:val>
                                            <p:strVal val="#ppt_h"/>
                                          </p:val>
                                        </p:tav>
                                      </p:tavLst>
                                    </p:anim>
                                    <p:animEffect transition="in" filter="fade">
                                      <p:cBhvr>
                                        <p:cTn id="51" dur="1000"/>
                                        <p:tgtEl>
                                          <p:spTgt spid="15"/>
                                        </p:tgtEl>
                                      </p:cBhvr>
                                    </p:animEffect>
                                  </p:childTnLst>
                                </p:cTn>
                              </p:par>
                            </p:childTnLst>
                          </p:cTn>
                        </p:par>
                        <p:par>
                          <p:cTn id="52" fill="hold">
                            <p:stCondLst>
                              <p:cond delay="1000"/>
                            </p:stCondLst>
                            <p:childTnLst>
                              <p:par>
                                <p:cTn id="53" presetID="55" presetClass="entr" presetSubtype="0" fill="hold" grpId="0" nodeType="afterEffect">
                                  <p:stCondLst>
                                    <p:cond delay="0"/>
                                  </p:stCondLst>
                                  <p:childTnLst>
                                    <p:set>
                                      <p:cBhvr>
                                        <p:cTn id="54" dur="1" fill="hold">
                                          <p:stCondLst>
                                            <p:cond delay="0"/>
                                          </p:stCondLst>
                                        </p:cTn>
                                        <p:tgtEl>
                                          <p:spTgt spid="18"/>
                                        </p:tgtEl>
                                        <p:attrNameLst>
                                          <p:attrName>style.visibility</p:attrName>
                                        </p:attrNameLst>
                                      </p:cBhvr>
                                      <p:to>
                                        <p:strVal val="visible"/>
                                      </p:to>
                                    </p:set>
                                    <p:anim calcmode="lin" valueType="num">
                                      <p:cBhvr>
                                        <p:cTn id="55" dur="1000" fill="hold"/>
                                        <p:tgtEl>
                                          <p:spTgt spid="18"/>
                                        </p:tgtEl>
                                        <p:attrNameLst>
                                          <p:attrName>ppt_w</p:attrName>
                                        </p:attrNameLst>
                                      </p:cBhvr>
                                      <p:tavLst>
                                        <p:tav tm="0">
                                          <p:val>
                                            <p:strVal val="#ppt_w*0.70"/>
                                          </p:val>
                                        </p:tav>
                                        <p:tav tm="100000">
                                          <p:val>
                                            <p:strVal val="#ppt_w"/>
                                          </p:val>
                                        </p:tav>
                                      </p:tavLst>
                                    </p:anim>
                                    <p:anim calcmode="lin" valueType="num">
                                      <p:cBhvr>
                                        <p:cTn id="56" dur="1000" fill="hold"/>
                                        <p:tgtEl>
                                          <p:spTgt spid="18"/>
                                        </p:tgtEl>
                                        <p:attrNameLst>
                                          <p:attrName>ppt_h</p:attrName>
                                        </p:attrNameLst>
                                      </p:cBhvr>
                                      <p:tavLst>
                                        <p:tav tm="0">
                                          <p:val>
                                            <p:strVal val="#ppt_h"/>
                                          </p:val>
                                        </p:tav>
                                        <p:tav tm="100000">
                                          <p:val>
                                            <p:strVal val="#ppt_h"/>
                                          </p:val>
                                        </p:tav>
                                      </p:tavLst>
                                    </p:anim>
                                    <p:animEffect transition="in" filter="fade">
                                      <p:cBhvr>
                                        <p:cTn id="57" dur="1000"/>
                                        <p:tgtEl>
                                          <p:spTgt spid="18"/>
                                        </p:tgtEl>
                                      </p:cBhvr>
                                    </p:animEffect>
                                  </p:childTnLst>
                                </p:cTn>
                              </p:par>
                              <p:par>
                                <p:cTn id="58" presetID="1" presetClass="entr" presetSubtype="0" fill="hold" nodeType="withEffect">
                                  <p:stCondLst>
                                    <p:cond delay="0"/>
                                  </p:stCondLst>
                                  <p:childTnLst>
                                    <p:set>
                                      <p:cBhvr>
                                        <p:cTn id="59" dur="1" fill="hold">
                                          <p:stCondLst>
                                            <p:cond delay="0"/>
                                          </p:stCondLst>
                                        </p:cTn>
                                        <p:tgtEl>
                                          <p:spTgt spid="19">
                                            <p:txEl>
                                              <p:pRg st="0" end="0"/>
                                            </p:txEl>
                                          </p:spTgt>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55" presetClass="entr" presetSubtype="0" fill="hold" grpId="0" nodeType="clickEffect">
                                  <p:stCondLst>
                                    <p:cond delay="0"/>
                                  </p:stCondLst>
                                  <p:childTnLst>
                                    <p:set>
                                      <p:cBhvr>
                                        <p:cTn id="63" dur="1" fill="hold">
                                          <p:stCondLst>
                                            <p:cond delay="0"/>
                                          </p:stCondLst>
                                        </p:cTn>
                                        <p:tgtEl>
                                          <p:spTgt spid="21"/>
                                        </p:tgtEl>
                                        <p:attrNameLst>
                                          <p:attrName>style.visibility</p:attrName>
                                        </p:attrNameLst>
                                      </p:cBhvr>
                                      <p:to>
                                        <p:strVal val="visible"/>
                                      </p:to>
                                    </p:set>
                                    <p:anim calcmode="lin" valueType="num">
                                      <p:cBhvr>
                                        <p:cTn id="64" dur="1000" fill="hold"/>
                                        <p:tgtEl>
                                          <p:spTgt spid="21"/>
                                        </p:tgtEl>
                                        <p:attrNameLst>
                                          <p:attrName>ppt_w</p:attrName>
                                        </p:attrNameLst>
                                      </p:cBhvr>
                                      <p:tavLst>
                                        <p:tav tm="0">
                                          <p:val>
                                            <p:strVal val="#ppt_w*0.70"/>
                                          </p:val>
                                        </p:tav>
                                        <p:tav tm="100000">
                                          <p:val>
                                            <p:strVal val="#ppt_w"/>
                                          </p:val>
                                        </p:tav>
                                      </p:tavLst>
                                    </p:anim>
                                    <p:anim calcmode="lin" valueType="num">
                                      <p:cBhvr>
                                        <p:cTn id="65" dur="1000" fill="hold"/>
                                        <p:tgtEl>
                                          <p:spTgt spid="21"/>
                                        </p:tgtEl>
                                        <p:attrNameLst>
                                          <p:attrName>ppt_h</p:attrName>
                                        </p:attrNameLst>
                                      </p:cBhvr>
                                      <p:tavLst>
                                        <p:tav tm="0">
                                          <p:val>
                                            <p:strVal val="#ppt_h"/>
                                          </p:val>
                                        </p:tav>
                                        <p:tav tm="100000">
                                          <p:val>
                                            <p:strVal val="#ppt_h"/>
                                          </p:val>
                                        </p:tav>
                                      </p:tavLst>
                                    </p:anim>
                                    <p:animEffect transition="in" filter="fade">
                                      <p:cBhvr>
                                        <p:cTn id="66" dur="1000"/>
                                        <p:tgtEl>
                                          <p:spTgt spid="21"/>
                                        </p:tgtEl>
                                      </p:cBhvr>
                                    </p:animEffect>
                                  </p:childTnLst>
                                </p:cTn>
                              </p:par>
                            </p:childTnLst>
                          </p:cTn>
                        </p:par>
                        <p:par>
                          <p:cTn id="67" fill="hold">
                            <p:stCondLst>
                              <p:cond delay="1000"/>
                            </p:stCondLst>
                            <p:childTnLst>
                              <p:par>
                                <p:cTn id="68" presetID="10" presetClass="entr" presetSubtype="0" fill="hold" nodeType="afterEffect">
                                  <p:stCondLst>
                                    <p:cond delay="0"/>
                                  </p:stCondLst>
                                  <p:childTnLst>
                                    <p:set>
                                      <p:cBhvr>
                                        <p:cTn id="69" dur="1" fill="hold">
                                          <p:stCondLst>
                                            <p:cond delay="0"/>
                                          </p:stCondLst>
                                        </p:cTn>
                                        <p:tgtEl>
                                          <p:spTgt spid="20"/>
                                        </p:tgtEl>
                                        <p:attrNameLst>
                                          <p:attrName>style.visibility</p:attrName>
                                        </p:attrNameLst>
                                      </p:cBhvr>
                                      <p:to>
                                        <p:strVal val="visible"/>
                                      </p:to>
                                    </p:set>
                                    <p:animEffect transition="in" filter="fade">
                                      <p:cBhvr>
                                        <p:cTn id="70" dur="500"/>
                                        <p:tgtEl>
                                          <p:spTgt spid="20"/>
                                        </p:tgtEl>
                                      </p:cBhvr>
                                    </p:animEffect>
                                  </p:childTnLst>
                                </p:cTn>
                              </p:par>
                              <p:par>
                                <p:cTn id="71" presetID="10" presetClass="entr" presetSubtype="0" fill="hold" nodeType="withEffect">
                                  <p:stCondLst>
                                    <p:cond delay="0"/>
                                  </p:stCondLst>
                                  <p:childTnLst>
                                    <p:set>
                                      <p:cBhvr>
                                        <p:cTn id="72" dur="1" fill="hold">
                                          <p:stCondLst>
                                            <p:cond delay="0"/>
                                          </p:stCondLst>
                                        </p:cTn>
                                        <p:tgtEl>
                                          <p:spTgt spid="22">
                                            <p:txEl>
                                              <p:pRg st="0" end="0"/>
                                            </p:txEl>
                                          </p:spTgt>
                                        </p:tgtEl>
                                        <p:attrNameLst>
                                          <p:attrName>style.visibility</p:attrName>
                                        </p:attrNameLst>
                                      </p:cBhvr>
                                      <p:to>
                                        <p:strVal val="visible"/>
                                      </p:to>
                                    </p:set>
                                    <p:animEffect transition="in" filter="fade">
                                      <p:cBhvr>
                                        <p:cTn id="73" dur="500"/>
                                        <p:tgtEl>
                                          <p:spTgt spid="22">
                                            <p:txEl>
                                              <p:pRg st="0" end="0"/>
                                            </p:txEl>
                                          </p:spTgt>
                                        </p:tgtEl>
                                      </p:cBhvr>
                                    </p:animEffect>
                                  </p:childTnLst>
                                </p:cTn>
                              </p:par>
                            </p:childTnLst>
                          </p:cTn>
                        </p:par>
                      </p:childTnLst>
                    </p:cTn>
                  </p:par>
                  <p:par>
                    <p:cTn id="74" fill="hold">
                      <p:stCondLst>
                        <p:cond delay="indefinite"/>
                      </p:stCondLst>
                      <p:childTnLst>
                        <p:par>
                          <p:cTn id="75" fill="hold">
                            <p:stCondLst>
                              <p:cond delay="0"/>
                            </p:stCondLst>
                            <p:childTnLst>
                              <p:par>
                                <p:cTn id="76" presetID="1" presetClass="entr" presetSubtype="0" fill="hold" nodeType="clickEffect">
                                  <p:stCondLst>
                                    <p:cond delay="0"/>
                                  </p:stCondLst>
                                  <p:childTnLst>
                                    <p:set>
                                      <p:cBhvr>
                                        <p:cTn id="77" dur="1" fill="hold">
                                          <p:stCondLst>
                                            <p:cond delay="0"/>
                                          </p:stCondLst>
                                        </p:cTn>
                                        <p:tgtEl>
                                          <p:spTgt spid="27"/>
                                        </p:tgtEl>
                                        <p:attrNameLst>
                                          <p:attrName>style.visibility</p:attrName>
                                        </p:attrNameLst>
                                      </p:cBhvr>
                                      <p:to>
                                        <p:strVal val="visible"/>
                                      </p:to>
                                    </p:set>
                                  </p:childTnLst>
                                </p:cTn>
                              </p:par>
                              <p:par>
                                <p:cTn id="78" presetID="1" presetClass="entr" presetSubtype="0" fill="hold" nodeType="withEffect">
                                  <p:stCondLst>
                                    <p:cond delay="0"/>
                                  </p:stCondLst>
                                  <p:childTnLst>
                                    <p:set>
                                      <p:cBhvr>
                                        <p:cTn id="79" dur="1" fill="hold">
                                          <p:stCondLst>
                                            <p:cond delay="0"/>
                                          </p:stCondLst>
                                        </p:cTn>
                                        <p:tgtEl>
                                          <p:spTgt spid="28"/>
                                        </p:tgtEl>
                                        <p:attrNameLst>
                                          <p:attrName>style.visibility</p:attrName>
                                        </p:attrNameLst>
                                      </p:cBhvr>
                                      <p:to>
                                        <p:strVal val="visible"/>
                                      </p:to>
                                    </p:set>
                                  </p:childTnLst>
                                </p:cTn>
                              </p:par>
                              <p:par>
                                <p:cTn id="80" presetID="1" presetClass="entr" presetSubtype="0" fill="hold" grpId="0" nodeType="withEffect">
                                  <p:stCondLst>
                                    <p:cond delay="0"/>
                                  </p:stCondLst>
                                  <p:childTnLst>
                                    <p:set>
                                      <p:cBhvr>
                                        <p:cTn id="81"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9" grpId="0"/>
      <p:bldP spid="11" grpId="0"/>
      <p:bldP spid="15" grpId="0"/>
      <p:bldP spid="18" grpId="0" animBg="1"/>
      <p:bldP spid="21" grpId="0" animBg="1"/>
      <p:bldP spid="33"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Edit the </a:t>
            </a:r>
            <a:r>
              <a:rPr lang="en-US" dirty="0" err="1" smtClean="0"/>
              <a:t>server.rb</a:t>
            </a:r>
            <a:r>
              <a:rPr lang="en-US" dirty="0" smtClean="0"/>
              <a:t> recipe file</a:t>
            </a:r>
            <a:endParaRPr lang="en-US" dirty="0"/>
          </a:p>
        </p:txBody>
      </p:sp>
      <p:sp>
        <p:nvSpPr>
          <p:cNvPr id="3" name="Content Placeholder 2"/>
          <p:cNvSpPr>
            <a:spLocks noGrp="1"/>
          </p:cNvSpPr>
          <p:nvPr>
            <p:ph sz="quarter" idx="10"/>
          </p:nvPr>
        </p:nvSpPr>
        <p:spPr/>
        <p:txBody>
          <a:bodyPr>
            <a:normAutofit lnSpcReduction="10000"/>
          </a:bodyPr>
          <a:lstStyle/>
          <a:p>
            <a:r>
              <a:rPr lang="en-US" dirty="0"/>
              <a:t>package </a:t>
            </a:r>
            <a:r>
              <a:rPr lang="uk-UA" dirty="0" smtClean="0"/>
              <a:t>'</a:t>
            </a:r>
            <a:r>
              <a:rPr lang="en-US" dirty="0" err="1" smtClean="0">
                <a:solidFill>
                  <a:schemeClr val="tx1">
                    <a:lumMod val="75000"/>
                  </a:schemeClr>
                </a:solidFill>
              </a:rPr>
              <a:t>httpd</a:t>
            </a:r>
            <a:r>
              <a:rPr lang="uk-UA" dirty="0" smtClean="0"/>
              <a:t>'</a:t>
            </a:r>
            <a:endParaRPr lang="en-US" dirty="0"/>
          </a:p>
          <a:p>
            <a:endParaRPr lang="en-US" dirty="0"/>
          </a:p>
          <a:p>
            <a:r>
              <a:rPr lang="en-US" dirty="0" smtClean="0"/>
              <a:t>file </a:t>
            </a:r>
            <a:r>
              <a:rPr lang="uk-UA" dirty="0" smtClean="0"/>
              <a:t>'</a:t>
            </a:r>
            <a:r>
              <a:rPr lang="en-US" dirty="0" smtClean="0"/>
              <a:t>/</a:t>
            </a:r>
            <a:r>
              <a:rPr lang="en-US" dirty="0" err="1"/>
              <a:t>var</a:t>
            </a:r>
            <a:r>
              <a:rPr lang="en-US" dirty="0"/>
              <a:t>/www/html/</a:t>
            </a:r>
            <a:r>
              <a:rPr lang="en-US" dirty="0" err="1" smtClean="0"/>
              <a:t>index.html</a:t>
            </a:r>
            <a:r>
              <a:rPr lang="uk-UA" dirty="0" smtClean="0"/>
              <a:t>'</a:t>
            </a:r>
            <a:r>
              <a:rPr lang="en-US" dirty="0" smtClean="0"/>
              <a:t> </a:t>
            </a:r>
            <a:r>
              <a:rPr lang="en-US" dirty="0"/>
              <a:t>do</a:t>
            </a:r>
          </a:p>
          <a:p>
            <a:r>
              <a:rPr lang="en-US" dirty="0" smtClean="0"/>
              <a:t>  content </a:t>
            </a:r>
            <a:r>
              <a:rPr lang="uk-UA" dirty="0" smtClean="0"/>
              <a:t>'</a:t>
            </a:r>
            <a:r>
              <a:rPr lang="en-US" dirty="0" smtClean="0"/>
              <a:t>&lt;h1&gt;Hello, world!&lt;/h1&gt;</a:t>
            </a:r>
            <a:r>
              <a:rPr lang="uk-UA" dirty="0" smtClean="0"/>
              <a:t>'</a:t>
            </a:r>
            <a:endParaRPr lang="en-US" dirty="0" smtClean="0"/>
          </a:p>
          <a:p>
            <a:r>
              <a:rPr lang="en-US" dirty="0" smtClean="0"/>
              <a:t>end</a:t>
            </a:r>
            <a:endParaRPr lang="en-US" dirty="0"/>
          </a:p>
          <a:p>
            <a:endParaRPr lang="en-US" dirty="0"/>
          </a:p>
          <a:p>
            <a:r>
              <a:rPr lang="en-US" dirty="0"/>
              <a:t>service </a:t>
            </a:r>
            <a:r>
              <a:rPr lang="uk-UA" dirty="0" smtClean="0"/>
              <a:t>'</a:t>
            </a:r>
            <a:r>
              <a:rPr lang="en-US" dirty="0" err="1" smtClean="0">
                <a:solidFill>
                  <a:schemeClr val="tx1">
                    <a:lumMod val="75000"/>
                  </a:schemeClr>
                </a:solidFill>
              </a:rPr>
              <a:t>httpd</a:t>
            </a:r>
            <a:r>
              <a:rPr lang="uk-UA" dirty="0" smtClean="0"/>
              <a:t>'</a:t>
            </a:r>
            <a:r>
              <a:rPr lang="en-US" dirty="0" smtClean="0"/>
              <a:t> </a:t>
            </a:r>
            <a:r>
              <a:rPr lang="en-US" dirty="0"/>
              <a:t>do</a:t>
            </a:r>
          </a:p>
          <a:p>
            <a:r>
              <a:rPr lang="en-US" dirty="0"/>
              <a:t>  action </a:t>
            </a:r>
            <a:r>
              <a:rPr lang="en-US" b="1" dirty="0"/>
              <a:t>[ :enable, :start ]</a:t>
            </a:r>
          </a:p>
          <a:p>
            <a:r>
              <a:rPr lang="en-US" dirty="0"/>
              <a:t>end</a:t>
            </a:r>
          </a:p>
          <a:p>
            <a:endParaRPr lang="en-US" dirty="0"/>
          </a:p>
        </p:txBody>
      </p:sp>
      <p:sp>
        <p:nvSpPr>
          <p:cNvPr id="4" name="Text Placeholder 3"/>
          <p:cNvSpPr>
            <a:spLocks noGrp="1"/>
          </p:cNvSpPr>
          <p:nvPr>
            <p:ph type="body" sz="quarter" idx="11"/>
          </p:nvPr>
        </p:nvSpPr>
        <p:spPr/>
        <p:txBody>
          <a:bodyPr>
            <a:normAutofit fontScale="85000" lnSpcReduction="20000"/>
          </a:bodyPr>
          <a:lstStyle/>
          <a:p>
            <a:r>
              <a:rPr lang="en-US" dirty="0" smtClean="0"/>
              <a:t>~/apache/recipes/</a:t>
            </a:r>
            <a:r>
              <a:rPr lang="en-US" dirty="0" err="1" smtClean="0"/>
              <a:t>server.rb</a:t>
            </a:r>
            <a:endParaRPr lang="en-US" dirty="0"/>
          </a:p>
        </p:txBody>
      </p:sp>
    </p:spTree>
    <p:extLst>
      <p:ext uri="{BB962C8B-B14F-4D97-AF65-F5344CB8AC3E}">
        <p14:creationId xmlns:p14="http://schemas.microsoft.com/office/powerpoint/2010/main" val="27903331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2355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bwMode="auto">
          <a:xfrm>
            <a:off x="3013751" y="3704942"/>
            <a:ext cx="12711157" cy="1337551"/>
          </a:xfrm>
        </p:spPr>
        <p:txBody>
          <a:bodyPr/>
          <a:lstStyle/>
          <a:p>
            <a:r>
              <a:rPr lang="en-US" dirty="0" smtClean="0"/>
              <a:t>A Test Kitchen Demo</a:t>
            </a:r>
            <a:endParaRPr lang="en-US" dirty="0"/>
          </a:p>
        </p:txBody>
      </p:sp>
    </p:spTree>
    <p:extLst>
      <p:ext uri="{BB962C8B-B14F-4D97-AF65-F5344CB8AC3E}">
        <p14:creationId xmlns:p14="http://schemas.microsoft.com/office/powerpoint/2010/main" val="15275071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idx="4294967295"/>
          </p:nvPr>
        </p:nvSpPr>
        <p:spPr>
          <a:xfrm>
            <a:off x="409665" y="169100"/>
            <a:ext cx="14935200" cy="828675"/>
          </a:xfrm>
        </p:spPr>
        <p:txBody>
          <a:bodyPr>
            <a:normAutofit fontScale="90000"/>
          </a:bodyPr>
          <a:lstStyle/>
          <a:p>
            <a:r>
              <a:rPr lang="en-US" dirty="0" smtClean="0"/>
              <a:t>Test Kitchen Commands and Configuration</a:t>
            </a:r>
            <a:endParaRPr lang="en-US" dirty="0"/>
          </a:p>
        </p:txBody>
      </p:sp>
      <p:pic>
        <p:nvPicPr>
          <p:cNvPr id="8" name="Picture 7" descr="kitchen_workflow.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33650" y="1033940"/>
            <a:ext cx="11188700" cy="7277100"/>
          </a:xfrm>
          <a:prstGeom prst="rect">
            <a:avLst/>
          </a:prstGeom>
        </p:spPr>
      </p:pic>
    </p:spTree>
    <p:extLst>
      <p:ext uri="{BB962C8B-B14F-4D97-AF65-F5344CB8AC3E}">
        <p14:creationId xmlns:p14="http://schemas.microsoft.com/office/powerpoint/2010/main" val="1086268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cs typeface="Courier New" panose="02070309020205020404" pitchFamily="49" charset="0"/>
              </a:rPr>
              <a:t>.</a:t>
            </a:r>
            <a:r>
              <a:rPr lang="en-US" dirty="0" err="1" smtClean="0">
                <a:cs typeface="Courier New" panose="02070309020205020404" pitchFamily="49" charset="0"/>
              </a:rPr>
              <a:t>kitchen.yml</a:t>
            </a:r>
            <a:endParaRPr lang="en-US" dirty="0">
              <a:cs typeface="Courier New" panose="02070309020205020404" pitchFamily="49" charset="0"/>
            </a:endParaRPr>
          </a:p>
        </p:txBody>
      </p:sp>
      <p:sp>
        <p:nvSpPr>
          <p:cNvPr id="3" name="Subtitle 2"/>
          <p:cNvSpPr>
            <a:spLocks noGrp="1"/>
          </p:cNvSpPr>
          <p:nvPr>
            <p:ph type="subTitle" idx="1"/>
          </p:nvPr>
        </p:nvSpPr>
        <p:spPr/>
        <p:txBody>
          <a:bodyPr>
            <a:normAutofit/>
          </a:bodyPr>
          <a:lstStyle/>
          <a:p>
            <a:r>
              <a:rPr lang="en-US" dirty="0" smtClean="0">
                <a:latin typeface="+mj-lt"/>
              </a:rPr>
              <a:t>When </a:t>
            </a:r>
            <a:r>
              <a:rPr lang="en-US" dirty="0" smtClean="0">
                <a:latin typeface="+mj-lt"/>
                <a:cs typeface="Courier New" panose="02070309020205020404" pitchFamily="49" charset="0"/>
              </a:rPr>
              <a:t>chef</a:t>
            </a:r>
            <a:r>
              <a:rPr lang="en-US" dirty="0" smtClean="0">
                <a:latin typeface="+mj-lt"/>
              </a:rPr>
              <a:t> generates a cookbook, a default </a:t>
            </a:r>
            <a:r>
              <a:rPr lang="en-US" dirty="0" smtClean="0">
                <a:latin typeface="+mj-lt"/>
                <a:cs typeface="Courier New" panose="02070309020205020404" pitchFamily="49" charset="0"/>
              </a:rPr>
              <a:t>.</a:t>
            </a:r>
            <a:r>
              <a:rPr lang="en-US" dirty="0" err="1" smtClean="0">
                <a:latin typeface="+mj-lt"/>
                <a:cs typeface="Courier New" panose="02070309020205020404" pitchFamily="49" charset="0"/>
              </a:rPr>
              <a:t>kitchen.yml</a:t>
            </a:r>
            <a:r>
              <a:rPr lang="en-US" dirty="0" smtClean="0">
                <a:latin typeface="+mj-lt"/>
              </a:rPr>
              <a:t> is created. It contains </a:t>
            </a:r>
            <a:r>
              <a:rPr lang="en-US" dirty="0" smtClean="0">
                <a:latin typeface="+mj-lt"/>
                <a:cs typeface="Courier New" panose="02070309020205020404" pitchFamily="49" charset="0"/>
              </a:rPr>
              <a:t>kitchen</a:t>
            </a:r>
            <a:r>
              <a:rPr lang="en-US" dirty="0" smtClean="0">
                <a:latin typeface="+mj-lt"/>
              </a:rPr>
              <a:t> configuration for the driver, </a:t>
            </a:r>
            <a:r>
              <a:rPr lang="en-US" dirty="0" err="1" smtClean="0">
                <a:latin typeface="+mj-lt"/>
              </a:rPr>
              <a:t>provisioner</a:t>
            </a:r>
            <a:r>
              <a:rPr lang="en-US" dirty="0" smtClean="0">
                <a:latin typeface="+mj-lt"/>
              </a:rPr>
              <a:t>, platform, and suites.</a:t>
            </a:r>
          </a:p>
        </p:txBody>
      </p:sp>
      <p:sp>
        <p:nvSpPr>
          <p:cNvPr id="4" name="Content Placeholder 3"/>
          <p:cNvSpPr>
            <a:spLocks noGrp="1"/>
          </p:cNvSpPr>
          <p:nvPr>
            <p:ph sz="quarter" idx="13"/>
          </p:nvPr>
        </p:nvSpPr>
        <p:spPr/>
        <p:txBody>
          <a:bodyPr>
            <a:normAutofit/>
          </a:bodyPr>
          <a:lstStyle/>
          <a:p>
            <a:pPr algn="ctr"/>
            <a:r>
              <a:rPr lang="en-US" sz="2400" dirty="0">
                <a:solidFill>
                  <a:srgbClr val="3E4346"/>
                </a:solidFill>
                <a:cs typeface="Courier New" panose="02070309020205020404" pitchFamily="49" charset="0"/>
              </a:rPr>
              <a:t>http://</a:t>
            </a:r>
            <a:r>
              <a:rPr lang="en-US" sz="2400" dirty="0" err="1">
                <a:solidFill>
                  <a:srgbClr val="3E4346"/>
                </a:solidFill>
                <a:cs typeface="Courier New" panose="02070309020205020404" pitchFamily="49" charset="0"/>
              </a:rPr>
              <a:t>kitchen.ci</a:t>
            </a:r>
            <a:r>
              <a:rPr lang="en-US" sz="2400" dirty="0">
                <a:solidFill>
                  <a:srgbClr val="3E4346"/>
                </a:solidFill>
                <a:cs typeface="Courier New" panose="02070309020205020404" pitchFamily="49" charset="0"/>
              </a:rPr>
              <a:t>/docs/getting-started/creating-cookbook</a:t>
            </a:r>
          </a:p>
        </p:txBody>
      </p:sp>
    </p:spTree>
    <p:extLst>
      <p:ext uri="{BB962C8B-B14F-4D97-AF65-F5344CB8AC3E}">
        <p14:creationId xmlns:p14="http://schemas.microsoft.com/office/powerpoint/2010/main" val="33424822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a:t>
            </a:r>
            <a:r>
              <a:rPr lang="en-US" dirty="0" smtClean="0">
                <a:cs typeface="Courier New" panose="02070309020205020404" pitchFamily="49" charset="0"/>
              </a:rPr>
              <a:t>kitchen</a:t>
            </a:r>
            <a:r>
              <a:rPr lang="en-US" dirty="0" smtClean="0"/>
              <a:t> Driver</a:t>
            </a:r>
            <a:endParaRPr lang="en-US" dirty="0"/>
          </a:p>
        </p:txBody>
      </p:sp>
      <p:sp>
        <p:nvSpPr>
          <p:cNvPr id="3" name="Content Placeholder 2"/>
          <p:cNvSpPr>
            <a:spLocks noGrp="1"/>
          </p:cNvSpPr>
          <p:nvPr>
            <p:ph sz="quarter" idx="10"/>
          </p:nvPr>
        </p:nvSpPr>
        <p:spPr>
          <a:xfrm>
            <a:off x="1121105" y="2083507"/>
            <a:ext cx="7065287" cy="5977830"/>
          </a:xfrm>
        </p:spPr>
        <p:txBody>
          <a:bodyPr>
            <a:noAutofit/>
          </a:bodyPr>
          <a:lstStyle/>
          <a:p>
            <a:r>
              <a:rPr lang="en-US" sz="2400" dirty="0"/>
              <a:t>---</a:t>
            </a:r>
          </a:p>
          <a:p>
            <a:r>
              <a:rPr lang="en-US" sz="2400" dirty="0"/>
              <a:t>driver:</a:t>
            </a:r>
          </a:p>
          <a:p>
            <a:r>
              <a:rPr lang="en-US" sz="2400" dirty="0"/>
              <a:t>  name: vagrant</a:t>
            </a:r>
          </a:p>
          <a:p>
            <a:endParaRPr lang="en-US" sz="2400" dirty="0"/>
          </a:p>
          <a:p>
            <a:r>
              <a:rPr lang="en-US" sz="2400" dirty="0" err="1"/>
              <a:t>provisioner</a:t>
            </a:r>
            <a:r>
              <a:rPr lang="en-US" sz="2400" dirty="0"/>
              <a:t>:</a:t>
            </a:r>
          </a:p>
          <a:p>
            <a:r>
              <a:rPr lang="en-US" sz="2400" dirty="0"/>
              <a:t>  name: </a:t>
            </a:r>
            <a:r>
              <a:rPr lang="en-US" sz="2400" dirty="0" err="1"/>
              <a:t>chef_zero</a:t>
            </a:r>
            <a:endParaRPr lang="en-US" sz="2400" dirty="0"/>
          </a:p>
          <a:p>
            <a:endParaRPr lang="en-US" sz="2400" dirty="0"/>
          </a:p>
          <a:p>
            <a:r>
              <a:rPr lang="en-US" sz="2400" dirty="0"/>
              <a:t>platforms:</a:t>
            </a:r>
          </a:p>
          <a:p>
            <a:r>
              <a:rPr lang="en-US" sz="2400" dirty="0"/>
              <a:t>  - name: ubuntu-12.04</a:t>
            </a:r>
          </a:p>
          <a:p>
            <a:r>
              <a:rPr lang="en-US" sz="2400" dirty="0"/>
              <a:t>  - name: centos-6.5</a:t>
            </a:r>
          </a:p>
          <a:p>
            <a:endParaRPr lang="en-US" sz="2400" dirty="0"/>
          </a:p>
          <a:p>
            <a:r>
              <a:rPr lang="en-US" sz="2400" dirty="0"/>
              <a:t>...</a:t>
            </a:r>
          </a:p>
        </p:txBody>
      </p:sp>
      <p:sp>
        <p:nvSpPr>
          <p:cNvPr id="4" name="Text Placeholder 3"/>
          <p:cNvSpPr>
            <a:spLocks noGrp="1"/>
          </p:cNvSpPr>
          <p:nvPr>
            <p:ph type="body" sz="quarter" idx="11"/>
          </p:nvPr>
        </p:nvSpPr>
        <p:spPr/>
        <p:txBody>
          <a:bodyPr>
            <a:noAutofit/>
          </a:bodyPr>
          <a:lstStyle/>
          <a:p>
            <a:pPr>
              <a:lnSpc>
                <a:spcPct val="120000"/>
              </a:lnSpc>
            </a:pPr>
            <a:r>
              <a:rPr lang="en-US" sz="3733" dirty="0"/>
              <a:t>~/cookbooks</a:t>
            </a:r>
            <a:r>
              <a:rPr lang="en-US" sz="3733" dirty="0" smtClean="0"/>
              <a:t>/apache/</a:t>
            </a:r>
            <a:r>
              <a:rPr lang="en-US" sz="3733" dirty="0"/>
              <a:t>.</a:t>
            </a:r>
            <a:r>
              <a:rPr lang="en-US" sz="3733" dirty="0" err="1"/>
              <a:t>kitchen.yml</a:t>
            </a:r>
            <a:endParaRPr lang="en-US" sz="3733" dirty="0"/>
          </a:p>
        </p:txBody>
      </p:sp>
      <p:sp>
        <p:nvSpPr>
          <p:cNvPr id="5" name="Content Placeholder 4"/>
          <p:cNvSpPr>
            <a:spLocks noGrp="1"/>
          </p:cNvSpPr>
          <p:nvPr>
            <p:ph sz="quarter" idx="12"/>
          </p:nvPr>
        </p:nvSpPr>
        <p:spPr/>
        <p:txBody>
          <a:bodyPr>
            <a:normAutofit/>
          </a:bodyPr>
          <a:lstStyle/>
          <a:p>
            <a:r>
              <a:rPr lang="en-US" sz="3733" dirty="0"/>
              <a:t>The driver is responsible for creating a machine that we'll use to test our cookbook.</a:t>
            </a:r>
          </a:p>
          <a:p>
            <a:endParaRPr lang="en-US" sz="3733" dirty="0"/>
          </a:p>
          <a:p>
            <a:r>
              <a:rPr lang="en-US" sz="3733" dirty="0"/>
              <a:t>Example Drivers:</a:t>
            </a:r>
          </a:p>
          <a:p>
            <a:pPr marL="609585" indent="-609585">
              <a:buFont typeface="Arial"/>
              <a:buChar char="•"/>
            </a:pPr>
            <a:r>
              <a:rPr lang="en-US" sz="3733" dirty="0" err="1"/>
              <a:t>docker</a:t>
            </a:r>
            <a:r>
              <a:rPr lang="en-US" sz="3733" dirty="0"/>
              <a:t> </a:t>
            </a:r>
          </a:p>
          <a:p>
            <a:pPr marL="609585" indent="-609585">
              <a:buFont typeface="Arial"/>
              <a:buChar char="•"/>
            </a:pPr>
            <a:r>
              <a:rPr lang="en-US" sz="3733" dirty="0"/>
              <a:t>vagrant</a:t>
            </a:r>
          </a:p>
        </p:txBody>
      </p:sp>
      <p:sp>
        <p:nvSpPr>
          <p:cNvPr id="8" name="Rectangle 7"/>
          <p:cNvSpPr/>
          <p:nvPr/>
        </p:nvSpPr>
        <p:spPr bwMode="auto">
          <a:xfrm>
            <a:off x="1114107" y="3004210"/>
            <a:ext cx="703743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263431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a:t>
            </a:r>
            <a:r>
              <a:rPr lang="en-US" dirty="0" smtClean="0">
                <a:cs typeface="Courier New" panose="02070309020205020404" pitchFamily="49" charset="0"/>
              </a:rPr>
              <a:t>kitchen</a:t>
            </a:r>
            <a:r>
              <a:rPr lang="en-US" dirty="0" smtClean="0"/>
              <a:t> </a:t>
            </a:r>
            <a:r>
              <a:rPr lang="en-US" dirty="0" err="1"/>
              <a:t>P</a:t>
            </a:r>
            <a:r>
              <a:rPr lang="en-US" dirty="0" err="1" smtClean="0"/>
              <a:t>rovisioner</a:t>
            </a:r>
            <a:endParaRPr lang="en-US" dirty="0"/>
          </a:p>
        </p:txBody>
      </p:sp>
      <p:sp>
        <p:nvSpPr>
          <p:cNvPr id="3" name="Content Placeholder 2"/>
          <p:cNvSpPr>
            <a:spLocks noGrp="1"/>
          </p:cNvSpPr>
          <p:nvPr>
            <p:ph sz="quarter" idx="10"/>
          </p:nvPr>
        </p:nvSpPr>
        <p:spPr/>
        <p:txBody>
          <a:bodyPr>
            <a:noAutofit/>
          </a:bodyPr>
          <a:lstStyle/>
          <a:p>
            <a:r>
              <a:rPr lang="en-US" sz="2400" dirty="0"/>
              <a:t>---</a:t>
            </a:r>
          </a:p>
          <a:p>
            <a:r>
              <a:rPr lang="en-US" sz="2400" dirty="0"/>
              <a:t>driver:</a:t>
            </a:r>
          </a:p>
          <a:p>
            <a:r>
              <a:rPr lang="en-US" sz="2400" dirty="0"/>
              <a:t>  name: vagrant</a:t>
            </a:r>
          </a:p>
          <a:p>
            <a:endParaRPr lang="en-US" sz="2400" dirty="0"/>
          </a:p>
          <a:p>
            <a:r>
              <a:rPr lang="en-US" sz="2400" dirty="0" err="1"/>
              <a:t>provisioner</a:t>
            </a:r>
            <a:r>
              <a:rPr lang="en-US" sz="2400" dirty="0"/>
              <a:t>:</a:t>
            </a:r>
          </a:p>
          <a:p>
            <a:r>
              <a:rPr lang="en-US" sz="2400" dirty="0"/>
              <a:t>  name: </a:t>
            </a:r>
            <a:r>
              <a:rPr lang="en-US" sz="2400" dirty="0" err="1"/>
              <a:t>chef_zero</a:t>
            </a:r>
            <a:endParaRPr lang="en-US" sz="2400" dirty="0"/>
          </a:p>
          <a:p>
            <a:endParaRPr lang="en-US" sz="2400" dirty="0"/>
          </a:p>
          <a:p>
            <a:r>
              <a:rPr lang="en-US" sz="2400" dirty="0"/>
              <a:t>platforms:</a:t>
            </a:r>
          </a:p>
          <a:p>
            <a:r>
              <a:rPr lang="en-US" sz="2400" dirty="0"/>
              <a:t>  - name: ubuntu-12.04</a:t>
            </a:r>
          </a:p>
          <a:p>
            <a:r>
              <a:rPr lang="en-US" sz="2400" dirty="0"/>
              <a:t>  - name: centos-6.5</a:t>
            </a:r>
          </a:p>
          <a:p>
            <a:endParaRPr lang="en-US" sz="2400" dirty="0"/>
          </a:p>
          <a:p>
            <a:r>
              <a:rPr lang="en-US" sz="2400" dirty="0"/>
              <a:t>...</a:t>
            </a:r>
          </a:p>
        </p:txBody>
      </p:sp>
      <p:sp>
        <p:nvSpPr>
          <p:cNvPr id="4" name="Text Placeholder 3"/>
          <p:cNvSpPr>
            <a:spLocks noGrp="1"/>
          </p:cNvSpPr>
          <p:nvPr>
            <p:ph type="body" sz="quarter" idx="11"/>
          </p:nvPr>
        </p:nvSpPr>
        <p:spPr/>
        <p:txBody>
          <a:bodyPr>
            <a:noAutofit/>
          </a:bodyPr>
          <a:lstStyle/>
          <a:p>
            <a:pPr>
              <a:lnSpc>
                <a:spcPct val="120000"/>
              </a:lnSpc>
            </a:pPr>
            <a:r>
              <a:rPr lang="en-US" sz="3733" dirty="0"/>
              <a:t>~/cookbooks</a:t>
            </a:r>
            <a:r>
              <a:rPr lang="en-US" sz="3733" dirty="0" smtClean="0"/>
              <a:t>/apache/</a:t>
            </a:r>
            <a:r>
              <a:rPr lang="en-US" sz="3733" dirty="0"/>
              <a:t>.</a:t>
            </a:r>
            <a:r>
              <a:rPr lang="en-US" sz="3733" dirty="0" err="1"/>
              <a:t>kitchen.yml</a:t>
            </a:r>
            <a:endParaRPr lang="en-US" sz="3733" dirty="0"/>
          </a:p>
        </p:txBody>
      </p:sp>
      <p:sp>
        <p:nvSpPr>
          <p:cNvPr id="5" name="Content Placeholder 4"/>
          <p:cNvSpPr>
            <a:spLocks noGrp="1"/>
          </p:cNvSpPr>
          <p:nvPr>
            <p:ph sz="quarter" idx="12"/>
          </p:nvPr>
        </p:nvSpPr>
        <p:spPr/>
        <p:txBody>
          <a:bodyPr>
            <a:normAutofit/>
          </a:bodyPr>
          <a:lstStyle/>
          <a:p>
            <a:r>
              <a:rPr lang="en-US" sz="3733" dirty="0"/>
              <a:t>This tells Test Kitchen how to run Chef, to apply the code in our cookbook to the machine under test.</a:t>
            </a:r>
          </a:p>
          <a:p>
            <a:endParaRPr lang="en-US" sz="3733" dirty="0"/>
          </a:p>
          <a:p>
            <a:r>
              <a:rPr lang="en-US" sz="3733" dirty="0"/>
              <a:t>The default and simplest approach is to use </a:t>
            </a:r>
            <a:r>
              <a:rPr lang="en-US" sz="3733" dirty="0" err="1">
                <a:latin typeface="+mj-lt"/>
                <a:cs typeface="Courier New" panose="02070309020205020404" pitchFamily="49" charset="0"/>
              </a:rPr>
              <a:t>chef_zero</a:t>
            </a:r>
            <a:r>
              <a:rPr lang="en-US" sz="3733" dirty="0">
                <a:latin typeface="+mj-lt"/>
              </a:rPr>
              <a:t>.</a:t>
            </a:r>
            <a:endParaRPr lang="en-US" sz="3733" dirty="0">
              <a:latin typeface="+mj-lt"/>
              <a:cs typeface="Courier New" panose="02070309020205020404" pitchFamily="49" charset="0"/>
            </a:endParaRPr>
          </a:p>
        </p:txBody>
      </p:sp>
      <p:sp>
        <p:nvSpPr>
          <p:cNvPr id="8" name="Rectangle 7"/>
          <p:cNvSpPr/>
          <p:nvPr/>
        </p:nvSpPr>
        <p:spPr bwMode="auto">
          <a:xfrm>
            <a:off x="1137007" y="4429603"/>
            <a:ext cx="703743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4112315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a:t>
            </a:r>
            <a:r>
              <a:rPr lang="en-US" dirty="0" smtClean="0">
                <a:cs typeface="Courier New" panose="02070309020205020404" pitchFamily="49" charset="0"/>
              </a:rPr>
              <a:t>kitchen</a:t>
            </a:r>
            <a:r>
              <a:rPr lang="en-US" dirty="0" smtClean="0"/>
              <a:t> </a:t>
            </a:r>
            <a:r>
              <a:rPr lang="en-US" dirty="0"/>
              <a:t>P</a:t>
            </a:r>
            <a:r>
              <a:rPr lang="en-US" dirty="0" smtClean="0"/>
              <a:t>latforms</a:t>
            </a:r>
            <a:endParaRPr lang="en-US" dirty="0"/>
          </a:p>
        </p:txBody>
      </p:sp>
      <p:sp>
        <p:nvSpPr>
          <p:cNvPr id="3" name="Content Placeholder 2"/>
          <p:cNvSpPr>
            <a:spLocks noGrp="1"/>
          </p:cNvSpPr>
          <p:nvPr>
            <p:ph sz="quarter" idx="10"/>
          </p:nvPr>
        </p:nvSpPr>
        <p:spPr/>
        <p:txBody>
          <a:bodyPr>
            <a:noAutofit/>
          </a:bodyPr>
          <a:lstStyle/>
          <a:p>
            <a:r>
              <a:rPr lang="en-US" sz="2400" dirty="0"/>
              <a:t>---</a:t>
            </a:r>
          </a:p>
          <a:p>
            <a:r>
              <a:rPr lang="en-US" sz="2400" dirty="0"/>
              <a:t>driver:</a:t>
            </a:r>
          </a:p>
          <a:p>
            <a:r>
              <a:rPr lang="en-US" sz="2400" dirty="0"/>
              <a:t>  name: vagrant</a:t>
            </a:r>
          </a:p>
          <a:p>
            <a:endParaRPr lang="en-US" sz="2400" dirty="0"/>
          </a:p>
          <a:p>
            <a:r>
              <a:rPr lang="en-US" sz="2400" dirty="0" err="1"/>
              <a:t>provisioner</a:t>
            </a:r>
            <a:r>
              <a:rPr lang="en-US" sz="2400" dirty="0"/>
              <a:t>:</a:t>
            </a:r>
          </a:p>
          <a:p>
            <a:r>
              <a:rPr lang="en-US" sz="2400" dirty="0"/>
              <a:t>  name: </a:t>
            </a:r>
            <a:r>
              <a:rPr lang="en-US" sz="2400" dirty="0" err="1"/>
              <a:t>chef_zero</a:t>
            </a:r>
            <a:endParaRPr lang="en-US" sz="2400" dirty="0"/>
          </a:p>
          <a:p>
            <a:endParaRPr lang="en-US" sz="2400" dirty="0"/>
          </a:p>
          <a:p>
            <a:r>
              <a:rPr lang="en-US" sz="2400" dirty="0"/>
              <a:t>platforms:</a:t>
            </a:r>
          </a:p>
          <a:p>
            <a:r>
              <a:rPr lang="en-US" sz="2400" dirty="0"/>
              <a:t>  - name: ubuntu-12.04</a:t>
            </a:r>
          </a:p>
          <a:p>
            <a:r>
              <a:rPr lang="en-US" sz="2400" dirty="0"/>
              <a:t>  - name: centos-6.5</a:t>
            </a:r>
          </a:p>
          <a:p>
            <a:endParaRPr lang="en-US" sz="2400" dirty="0"/>
          </a:p>
          <a:p>
            <a:r>
              <a:rPr lang="en-US" sz="2400" dirty="0"/>
              <a:t>...</a:t>
            </a:r>
          </a:p>
        </p:txBody>
      </p:sp>
      <p:sp>
        <p:nvSpPr>
          <p:cNvPr id="4" name="Text Placeholder 3"/>
          <p:cNvSpPr>
            <a:spLocks noGrp="1"/>
          </p:cNvSpPr>
          <p:nvPr>
            <p:ph type="body" sz="quarter" idx="11"/>
          </p:nvPr>
        </p:nvSpPr>
        <p:spPr/>
        <p:txBody>
          <a:bodyPr>
            <a:noAutofit/>
          </a:bodyPr>
          <a:lstStyle/>
          <a:p>
            <a:pPr>
              <a:lnSpc>
                <a:spcPct val="120000"/>
              </a:lnSpc>
            </a:pPr>
            <a:r>
              <a:rPr lang="en-US" sz="3733" dirty="0"/>
              <a:t>~/cookbooks</a:t>
            </a:r>
            <a:r>
              <a:rPr lang="en-US" sz="3733" dirty="0" smtClean="0"/>
              <a:t>/apache/</a:t>
            </a:r>
            <a:r>
              <a:rPr lang="en-US" sz="3733" dirty="0"/>
              <a:t>.</a:t>
            </a:r>
            <a:r>
              <a:rPr lang="en-US" sz="3733" dirty="0" err="1"/>
              <a:t>kitchen.yml</a:t>
            </a:r>
            <a:endParaRPr lang="en-US" sz="3733" dirty="0"/>
          </a:p>
        </p:txBody>
      </p:sp>
      <p:sp>
        <p:nvSpPr>
          <p:cNvPr id="5" name="Content Placeholder 4"/>
          <p:cNvSpPr>
            <a:spLocks noGrp="1"/>
          </p:cNvSpPr>
          <p:nvPr>
            <p:ph sz="quarter" idx="12"/>
          </p:nvPr>
        </p:nvSpPr>
        <p:spPr/>
        <p:txBody>
          <a:bodyPr>
            <a:normAutofit/>
          </a:bodyPr>
          <a:lstStyle/>
          <a:p>
            <a:r>
              <a:rPr lang="en-US" sz="3733" dirty="0"/>
              <a:t>This is a list of operation systems on which we want to run our code.</a:t>
            </a:r>
            <a:endParaRPr lang="en-US" sz="3733" dirty="0">
              <a:latin typeface="Courier New" panose="02070309020205020404" pitchFamily="49" charset="0"/>
              <a:cs typeface="Courier New" panose="02070309020205020404" pitchFamily="49" charset="0"/>
            </a:endParaRPr>
          </a:p>
        </p:txBody>
      </p:sp>
      <p:sp>
        <p:nvSpPr>
          <p:cNvPr id="8" name="Rectangle 7"/>
          <p:cNvSpPr/>
          <p:nvPr/>
        </p:nvSpPr>
        <p:spPr bwMode="auto">
          <a:xfrm>
            <a:off x="1126290" y="5810428"/>
            <a:ext cx="7037439" cy="1081980"/>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276140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a:t>
            </a:r>
            <a:r>
              <a:rPr lang="en-US" dirty="0" smtClean="0">
                <a:cs typeface="Courier New" panose="02070309020205020404" pitchFamily="49" charset="0"/>
              </a:rPr>
              <a:t>kitchen</a:t>
            </a:r>
            <a:r>
              <a:rPr lang="en-US" dirty="0" smtClean="0"/>
              <a:t> </a:t>
            </a:r>
            <a:r>
              <a:rPr lang="en-US" dirty="0"/>
              <a:t>Suites</a:t>
            </a:r>
          </a:p>
        </p:txBody>
      </p:sp>
      <p:sp>
        <p:nvSpPr>
          <p:cNvPr id="3" name="Content Placeholder 2"/>
          <p:cNvSpPr>
            <a:spLocks noGrp="1"/>
          </p:cNvSpPr>
          <p:nvPr>
            <p:ph sz="quarter" idx="10"/>
          </p:nvPr>
        </p:nvSpPr>
        <p:spPr/>
        <p:txBody>
          <a:bodyPr>
            <a:noAutofit/>
          </a:bodyPr>
          <a:lstStyle/>
          <a:p>
            <a:r>
              <a:rPr lang="en-US" sz="2400" dirty="0" smtClean="0"/>
              <a:t>...</a:t>
            </a:r>
          </a:p>
          <a:p>
            <a:endParaRPr lang="en-US" sz="2400" dirty="0"/>
          </a:p>
          <a:p>
            <a:r>
              <a:rPr lang="en-US" sz="2400" dirty="0"/>
              <a:t>suites:</a:t>
            </a:r>
          </a:p>
          <a:p>
            <a:r>
              <a:rPr lang="en-US" sz="2400" dirty="0"/>
              <a:t>  - name: default</a:t>
            </a:r>
          </a:p>
          <a:p>
            <a:r>
              <a:rPr lang="en-US" sz="2400" dirty="0"/>
              <a:t>    </a:t>
            </a:r>
            <a:r>
              <a:rPr lang="en-US" sz="2400" dirty="0" err="1"/>
              <a:t>run_list</a:t>
            </a:r>
            <a:r>
              <a:rPr lang="en-US" sz="2400" dirty="0"/>
              <a:t>:</a:t>
            </a:r>
          </a:p>
          <a:p>
            <a:r>
              <a:rPr lang="en-US" sz="2400" dirty="0"/>
              <a:t>      - recipe</a:t>
            </a:r>
            <a:r>
              <a:rPr lang="en-US" sz="2400" dirty="0" smtClean="0"/>
              <a:t>[apache:</a:t>
            </a:r>
            <a:r>
              <a:rPr lang="en-US" sz="2400" dirty="0"/>
              <a:t>:default]</a:t>
            </a:r>
          </a:p>
          <a:p>
            <a:r>
              <a:rPr lang="en-US" sz="2400" dirty="0"/>
              <a:t>    attributes:</a:t>
            </a:r>
          </a:p>
        </p:txBody>
      </p:sp>
      <p:sp>
        <p:nvSpPr>
          <p:cNvPr id="4" name="Text Placeholder 3"/>
          <p:cNvSpPr>
            <a:spLocks noGrp="1"/>
          </p:cNvSpPr>
          <p:nvPr>
            <p:ph type="body" sz="quarter" idx="11"/>
          </p:nvPr>
        </p:nvSpPr>
        <p:spPr/>
        <p:txBody>
          <a:bodyPr>
            <a:noAutofit/>
          </a:bodyPr>
          <a:lstStyle/>
          <a:p>
            <a:pPr>
              <a:lnSpc>
                <a:spcPct val="120000"/>
              </a:lnSpc>
            </a:pPr>
            <a:r>
              <a:rPr lang="en-US" sz="3733" dirty="0"/>
              <a:t>~/cookbooks</a:t>
            </a:r>
            <a:r>
              <a:rPr lang="en-US" sz="3733" dirty="0" smtClean="0"/>
              <a:t>/apache/</a:t>
            </a:r>
            <a:r>
              <a:rPr lang="en-US" sz="3733" dirty="0"/>
              <a:t>.</a:t>
            </a:r>
            <a:r>
              <a:rPr lang="en-US" sz="3733" dirty="0" err="1"/>
              <a:t>kitchen.yml</a:t>
            </a:r>
            <a:endParaRPr lang="en-US" sz="3733" dirty="0"/>
          </a:p>
        </p:txBody>
      </p:sp>
      <p:sp>
        <p:nvSpPr>
          <p:cNvPr id="5" name="Content Placeholder 4"/>
          <p:cNvSpPr>
            <a:spLocks noGrp="1"/>
          </p:cNvSpPr>
          <p:nvPr>
            <p:ph sz="quarter" idx="12"/>
          </p:nvPr>
        </p:nvSpPr>
        <p:spPr/>
        <p:txBody>
          <a:bodyPr>
            <a:normAutofit/>
          </a:bodyPr>
          <a:lstStyle/>
          <a:p>
            <a:r>
              <a:rPr lang="en-US" sz="3733" dirty="0"/>
              <a:t>This section defines what we want to test. It includes the Chef run-list of recipes that we want to test.</a:t>
            </a:r>
          </a:p>
          <a:p>
            <a:endParaRPr lang="en-US" sz="3733" dirty="0"/>
          </a:p>
          <a:p>
            <a:r>
              <a:rPr lang="en-US" sz="3733" dirty="0"/>
              <a:t>We define a single suite named "default".</a:t>
            </a:r>
          </a:p>
        </p:txBody>
      </p:sp>
      <p:sp>
        <p:nvSpPr>
          <p:cNvPr id="8" name="Rectangle 7"/>
          <p:cNvSpPr/>
          <p:nvPr/>
        </p:nvSpPr>
        <p:spPr bwMode="auto">
          <a:xfrm>
            <a:off x="1137007" y="3462135"/>
            <a:ext cx="703743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285766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a:t>
            </a:r>
            <a:r>
              <a:rPr lang="en-US" dirty="0" smtClean="0">
                <a:cs typeface="Courier New" panose="02070309020205020404" pitchFamily="49" charset="0"/>
              </a:rPr>
              <a:t>kitchen</a:t>
            </a:r>
            <a:r>
              <a:rPr lang="en-US" dirty="0" smtClean="0"/>
              <a:t> </a:t>
            </a:r>
            <a:r>
              <a:rPr lang="en-US" dirty="0"/>
              <a:t>Suites</a:t>
            </a:r>
          </a:p>
        </p:txBody>
      </p:sp>
      <p:sp>
        <p:nvSpPr>
          <p:cNvPr id="3" name="Content Placeholder 2"/>
          <p:cNvSpPr>
            <a:spLocks noGrp="1"/>
          </p:cNvSpPr>
          <p:nvPr>
            <p:ph sz="quarter" idx="10"/>
          </p:nvPr>
        </p:nvSpPr>
        <p:spPr/>
        <p:txBody>
          <a:bodyPr>
            <a:noAutofit/>
          </a:bodyPr>
          <a:lstStyle/>
          <a:p>
            <a:r>
              <a:rPr lang="en-US" sz="2400" dirty="0" smtClean="0"/>
              <a:t>...</a:t>
            </a:r>
          </a:p>
          <a:p>
            <a:endParaRPr lang="en-US" sz="2400" dirty="0"/>
          </a:p>
          <a:p>
            <a:r>
              <a:rPr lang="en-US" sz="2400" dirty="0"/>
              <a:t>suites:</a:t>
            </a:r>
          </a:p>
          <a:p>
            <a:r>
              <a:rPr lang="en-US" sz="2400" dirty="0"/>
              <a:t>  - name: default</a:t>
            </a:r>
          </a:p>
          <a:p>
            <a:r>
              <a:rPr lang="en-US" sz="2400" dirty="0"/>
              <a:t>    </a:t>
            </a:r>
            <a:r>
              <a:rPr lang="en-US" sz="2400" dirty="0" err="1"/>
              <a:t>run_list</a:t>
            </a:r>
            <a:r>
              <a:rPr lang="en-US" sz="2400" dirty="0"/>
              <a:t>:</a:t>
            </a:r>
          </a:p>
          <a:p>
            <a:r>
              <a:rPr lang="en-US" sz="2400" dirty="0"/>
              <a:t>      - recipe</a:t>
            </a:r>
            <a:r>
              <a:rPr lang="en-US" sz="2400" dirty="0" smtClean="0"/>
              <a:t>[apache:</a:t>
            </a:r>
            <a:r>
              <a:rPr lang="en-US" sz="2400" dirty="0"/>
              <a:t>:default]</a:t>
            </a:r>
          </a:p>
          <a:p>
            <a:r>
              <a:rPr lang="en-US" sz="2400" dirty="0"/>
              <a:t>    attributes:</a:t>
            </a:r>
          </a:p>
        </p:txBody>
      </p:sp>
      <p:sp>
        <p:nvSpPr>
          <p:cNvPr id="4" name="Text Placeholder 3"/>
          <p:cNvSpPr>
            <a:spLocks noGrp="1"/>
          </p:cNvSpPr>
          <p:nvPr>
            <p:ph type="body" sz="quarter" idx="11"/>
          </p:nvPr>
        </p:nvSpPr>
        <p:spPr/>
        <p:txBody>
          <a:bodyPr>
            <a:noAutofit/>
          </a:bodyPr>
          <a:lstStyle/>
          <a:p>
            <a:pPr>
              <a:lnSpc>
                <a:spcPct val="120000"/>
              </a:lnSpc>
            </a:pPr>
            <a:r>
              <a:rPr lang="en-US" sz="3733" dirty="0"/>
              <a:t>~/cookbooks</a:t>
            </a:r>
            <a:r>
              <a:rPr lang="en-US" sz="3733" dirty="0" smtClean="0"/>
              <a:t>/apache/</a:t>
            </a:r>
            <a:r>
              <a:rPr lang="en-US" sz="3733" dirty="0"/>
              <a:t>.</a:t>
            </a:r>
            <a:r>
              <a:rPr lang="en-US" sz="3733" dirty="0" err="1"/>
              <a:t>kitchen.yml</a:t>
            </a:r>
            <a:endParaRPr lang="en-US" sz="3733" dirty="0"/>
          </a:p>
        </p:txBody>
      </p:sp>
      <p:sp>
        <p:nvSpPr>
          <p:cNvPr id="5" name="Content Placeholder 4"/>
          <p:cNvSpPr>
            <a:spLocks noGrp="1"/>
          </p:cNvSpPr>
          <p:nvPr>
            <p:ph sz="quarter" idx="12"/>
          </p:nvPr>
        </p:nvSpPr>
        <p:spPr/>
        <p:txBody>
          <a:bodyPr>
            <a:normAutofit/>
          </a:bodyPr>
          <a:lstStyle/>
          <a:p>
            <a:r>
              <a:rPr lang="en-US" sz="3733" dirty="0">
                <a:latin typeface="+mj-lt"/>
              </a:rPr>
              <a:t>The suite named </a:t>
            </a:r>
            <a:r>
              <a:rPr lang="en-US" sz="3733" dirty="0">
                <a:latin typeface="+mj-lt"/>
                <a:cs typeface="Courier New" panose="02070309020205020404" pitchFamily="49" charset="0"/>
              </a:rPr>
              <a:t>"default" </a:t>
            </a:r>
            <a:r>
              <a:rPr lang="en-US" sz="3733" dirty="0">
                <a:latin typeface="+mj-lt"/>
              </a:rPr>
              <a:t>defines a </a:t>
            </a:r>
            <a:r>
              <a:rPr lang="en-US" sz="3733" dirty="0" err="1">
                <a:latin typeface="+mj-lt"/>
              </a:rPr>
              <a:t>run_list</a:t>
            </a:r>
            <a:r>
              <a:rPr lang="en-US" sz="3733" dirty="0">
                <a:latin typeface="+mj-lt"/>
              </a:rPr>
              <a:t>.</a:t>
            </a:r>
          </a:p>
          <a:p>
            <a:endParaRPr lang="en-US" sz="3733" dirty="0">
              <a:latin typeface="+mj-lt"/>
            </a:endParaRPr>
          </a:p>
          <a:p>
            <a:r>
              <a:rPr lang="en-US" sz="3733" dirty="0">
                <a:latin typeface="+mj-lt"/>
              </a:rPr>
              <a:t>Run the </a:t>
            </a:r>
            <a:r>
              <a:rPr lang="en-US" sz="3733" dirty="0" smtClean="0">
                <a:latin typeface="+mj-lt"/>
                <a:cs typeface="Courier New" panose="02070309020205020404" pitchFamily="49" charset="0"/>
              </a:rPr>
              <a:t>"apache"</a:t>
            </a:r>
            <a:r>
              <a:rPr lang="en-US" sz="3733" dirty="0" smtClean="0">
                <a:latin typeface="+mj-lt"/>
              </a:rPr>
              <a:t> </a:t>
            </a:r>
            <a:r>
              <a:rPr lang="en-US" sz="3733" dirty="0">
                <a:latin typeface="+mj-lt"/>
              </a:rPr>
              <a:t>cookbook's </a:t>
            </a:r>
            <a:r>
              <a:rPr lang="en-US" sz="3733" dirty="0">
                <a:latin typeface="+mj-lt"/>
                <a:cs typeface="Courier New" panose="02070309020205020404" pitchFamily="49" charset="0"/>
              </a:rPr>
              <a:t>"default"</a:t>
            </a:r>
            <a:r>
              <a:rPr lang="en-US" sz="3733" dirty="0">
                <a:latin typeface="+mj-lt"/>
              </a:rPr>
              <a:t> recipe file.</a:t>
            </a:r>
          </a:p>
          <a:p>
            <a:endParaRPr lang="en-US" sz="3733" dirty="0"/>
          </a:p>
        </p:txBody>
      </p:sp>
      <p:sp>
        <p:nvSpPr>
          <p:cNvPr id="8" name="Rectangle 7"/>
          <p:cNvSpPr/>
          <p:nvPr/>
        </p:nvSpPr>
        <p:spPr bwMode="auto">
          <a:xfrm>
            <a:off x="1137007" y="4417342"/>
            <a:ext cx="703743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5429888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3" name="AutoShape 1"/>
          <p:cNvSpPr>
            <a:spLocks/>
          </p:cNvSpPr>
          <p:nvPr/>
        </p:nvSpPr>
        <p:spPr bwMode="auto">
          <a:xfrm>
            <a:off x="1042092" y="685800"/>
            <a:ext cx="1600044" cy="1524000"/>
          </a:xfrm>
          <a:prstGeom prst="roundRect">
            <a:avLst>
              <a:gd name="adj" fmla="val 15000"/>
            </a:avLst>
          </a:prstGeom>
          <a:solidFill>
            <a:srgbClr val="F79646"/>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lIns="0" tIns="0" rIns="0" bIns="0" anchor="ctr" anchorCtr="1">
            <a:normAutofit/>
          </a:bodyPr>
          <a:lstStyle/>
          <a:p>
            <a:pPr algn="ctr"/>
            <a:r>
              <a:rPr lang="en-US" sz="1400" dirty="0" smtClean="0"/>
              <a:t>Application</a:t>
            </a:r>
            <a:endParaRPr lang="en-US" sz="1400" dirty="0"/>
          </a:p>
        </p:txBody>
      </p:sp>
    </p:spTree>
    <p:extLst>
      <p:ext uri="{BB962C8B-B14F-4D97-AF65-F5344CB8AC3E}">
        <p14:creationId xmlns:p14="http://schemas.microsoft.com/office/powerpoint/2010/main" val="30704990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Kitchen Test Matrix</a:t>
            </a:r>
            <a:endParaRPr lang="en-US" dirty="0"/>
          </a:p>
        </p:txBody>
      </p:sp>
      <p:sp>
        <p:nvSpPr>
          <p:cNvPr id="3" name="Subtitle 2"/>
          <p:cNvSpPr>
            <a:spLocks noGrp="1"/>
          </p:cNvSpPr>
          <p:nvPr>
            <p:ph type="subTitle" idx="1"/>
          </p:nvPr>
        </p:nvSpPr>
        <p:spPr/>
        <p:txBody>
          <a:bodyPr/>
          <a:lstStyle/>
          <a:p>
            <a:r>
              <a:rPr lang="en-US" dirty="0" smtClean="0"/>
              <a:t>Kitchen defines a list of instances, or test matrix, based on the platforms multiplied by the suites.</a:t>
            </a:r>
          </a:p>
          <a:p>
            <a:endParaRPr lang="en-US" dirty="0"/>
          </a:p>
          <a:p>
            <a:pPr algn="ctr"/>
            <a:r>
              <a:rPr lang="en-US" dirty="0" smtClean="0">
                <a:latin typeface="+mj-lt"/>
                <a:cs typeface="Courier New" panose="02070309020205020404" pitchFamily="49" charset="0"/>
              </a:rPr>
              <a:t>PLATFORMS x SUITES</a:t>
            </a:r>
          </a:p>
          <a:p>
            <a:pPr algn="ctr"/>
            <a:endParaRPr lang="en-US" dirty="0">
              <a:latin typeface="Courier New" panose="02070309020205020404" pitchFamily="49" charset="0"/>
              <a:cs typeface="Courier New" panose="02070309020205020404" pitchFamily="49" charset="0"/>
            </a:endParaRPr>
          </a:p>
          <a:p>
            <a:r>
              <a:rPr lang="en-US" dirty="0" smtClean="0">
                <a:latin typeface="+mj-lt"/>
                <a:cs typeface="Courier New" panose="02070309020205020404" pitchFamily="49" charset="0"/>
              </a:rPr>
              <a:t>Running kitchen list</a:t>
            </a:r>
            <a:r>
              <a:rPr lang="en-US" dirty="0">
                <a:latin typeface="+mj-lt"/>
                <a:cs typeface="Courier New" panose="02070309020205020404" pitchFamily="49" charset="0"/>
              </a:rPr>
              <a:t> </a:t>
            </a:r>
            <a:r>
              <a:rPr lang="en-US" dirty="0" smtClean="0">
                <a:cs typeface="Courier New" panose="02070309020205020404" pitchFamily="49" charset="0"/>
              </a:rPr>
              <a:t>will show that matrix.</a:t>
            </a:r>
            <a:endParaRPr lang="en-US" dirty="0">
              <a:latin typeface="Courier New" panose="02070309020205020404" pitchFamily="49" charset="0"/>
              <a:cs typeface="Courier New" panose="02070309020205020404" pitchFamily="49" charset="0"/>
            </a:endParaRPr>
          </a:p>
        </p:txBody>
      </p:sp>
      <p:sp>
        <p:nvSpPr>
          <p:cNvPr id="6" name="Content Placeholder 5"/>
          <p:cNvSpPr>
            <a:spLocks noGrp="1"/>
          </p:cNvSpPr>
          <p:nvPr>
            <p:ph sz="quarter" idx="13"/>
          </p:nvPr>
        </p:nvSpPr>
        <p:spPr>
          <a:xfrm>
            <a:off x="3893330" y="7842932"/>
            <a:ext cx="8917577" cy="524133"/>
          </a:xfrm>
        </p:spPr>
        <p:txBody>
          <a:bodyPr/>
          <a:lstStyle/>
          <a:p>
            <a:endParaRPr lang="en-US" dirty="0"/>
          </a:p>
        </p:txBody>
      </p:sp>
    </p:spTree>
    <p:extLst>
      <p:ext uri="{BB962C8B-B14F-4D97-AF65-F5344CB8AC3E}">
        <p14:creationId xmlns:p14="http://schemas.microsoft.com/office/powerpoint/2010/main" val="3019115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Kitchen Create</a:t>
            </a:r>
            <a:endParaRPr lang="en-US" dirty="0"/>
          </a:p>
        </p:txBody>
      </p:sp>
      <p:sp>
        <p:nvSpPr>
          <p:cNvPr id="8" name="Subtitle 7"/>
          <p:cNvSpPr>
            <a:spLocks noGrp="1"/>
          </p:cNvSpPr>
          <p:nvPr>
            <p:ph type="subTitle" idx="1"/>
          </p:nvPr>
        </p:nvSpPr>
        <p:spPr/>
        <p:txBody>
          <a:bodyPr/>
          <a:lstStyle/>
          <a:p>
            <a:endParaRPr lang="en-US" dirty="0"/>
          </a:p>
        </p:txBody>
      </p:sp>
      <p:graphicFrame>
        <p:nvGraphicFramePr>
          <p:cNvPr id="5" name="Content Placeholder 4"/>
          <p:cNvGraphicFramePr>
            <a:graphicFrameLocks noGrp="1"/>
          </p:cNvGraphicFramePr>
          <p:nvPr>
            <p:ph sz="quarter" idx="13"/>
            <p:extLst>
              <p:ext uri="{D42A27DB-BD31-4B8C-83A1-F6EECF244321}">
                <p14:modId xmlns:p14="http://schemas.microsoft.com/office/powerpoint/2010/main" val="157137786"/>
              </p:ext>
            </p:extLst>
          </p:nvPr>
        </p:nvGraphicFramePr>
        <p:xfrm>
          <a:off x="3257570" y="4260884"/>
          <a:ext cx="10058400" cy="23967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p:cNvSpPr txBox="1"/>
          <p:nvPr/>
        </p:nvSpPr>
        <p:spPr bwMode="white">
          <a:xfrm>
            <a:off x="2989981" y="6853133"/>
            <a:ext cx="9817369" cy="2290867"/>
          </a:xfrm>
          <a:prstGeom prst="rect">
            <a:avLst/>
          </a:prstGeom>
        </p:spPr>
        <p:txBody>
          <a:bodyPr vert="horz" wrap="none" lIns="121920" tIns="121920" rIns="121920" bIns="121920" rtlCol="0">
            <a:normAutofit/>
          </a:bodyPr>
          <a:lstStyle/>
          <a:p>
            <a:r>
              <a:rPr lang="en-US" sz="3200" dirty="0">
                <a:latin typeface="Courier New" panose="02070309020205020404" pitchFamily="49" charset="0"/>
                <a:cs typeface="Courier New" panose="02070309020205020404" pitchFamily="49" charset="0"/>
              </a:rPr>
              <a:t>$ kitchen create [</a:t>
            </a:r>
            <a:r>
              <a:rPr lang="en-US" sz="3200" dirty="0" err="1">
                <a:latin typeface="Courier New" panose="02070309020205020404" pitchFamily="49" charset="0"/>
                <a:cs typeface="Courier New" panose="02070309020205020404" pitchFamily="49" charset="0"/>
              </a:rPr>
              <a:t>INSTANCE|REGEXP|all</a:t>
            </a:r>
            <a:r>
              <a:rPr lang="en-US" sz="3200" dirty="0">
                <a:latin typeface="Courier New" panose="02070309020205020404" pitchFamily="49" charset="0"/>
                <a:cs typeface="Courier New" panose="02070309020205020404" pitchFamily="49" charset="0"/>
              </a:rPr>
              <a:t>]</a:t>
            </a:r>
          </a:p>
          <a:p>
            <a:endParaRPr lang="en-US" sz="3200" dirty="0">
              <a:latin typeface="Courier New" panose="02070309020205020404" pitchFamily="49" charset="0"/>
              <a:cs typeface="Courier New" panose="02070309020205020404" pitchFamily="49" charset="0"/>
            </a:endParaRPr>
          </a:p>
          <a:p>
            <a:r>
              <a:rPr lang="en-US" sz="3200" dirty="0">
                <a:latin typeface="Courier New" panose="02070309020205020404" pitchFamily="49" charset="0"/>
                <a:cs typeface="Courier New" panose="02070309020205020404" pitchFamily="49" charset="0"/>
              </a:rPr>
              <a:t>Create one or more instances.</a:t>
            </a:r>
          </a:p>
        </p:txBody>
      </p:sp>
    </p:spTree>
    <p:extLst>
      <p:ext uri="{BB962C8B-B14F-4D97-AF65-F5344CB8AC3E}">
        <p14:creationId xmlns:p14="http://schemas.microsoft.com/office/powerpoint/2010/main" val="931825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Kitchen Converge</a:t>
            </a:r>
            <a:endParaRPr lang="en-US" dirty="0"/>
          </a:p>
        </p:txBody>
      </p:sp>
      <p:sp>
        <p:nvSpPr>
          <p:cNvPr id="7" name="Subtitle 6"/>
          <p:cNvSpPr>
            <a:spLocks noGrp="1"/>
          </p:cNvSpPr>
          <p:nvPr>
            <p:ph type="subTitle" idx="1"/>
          </p:nvPr>
        </p:nvSpPr>
        <p:spPr/>
        <p:txBody>
          <a:bodyPr/>
          <a:lstStyle/>
          <a:p>
            <a:endParaRPr lang="en-US"/>
          </a:p>
        </p:txBody>
      </p:sp>
      <p:graphicFrame>
        <p:nvGraphicFramePr>
          <p:cNvPr id="5" name="Content Placeholder 4"/>
          <p:cNvGraphicFramePr>
            <a:graphicFrameLocks noGrp="1" noChangeAspect="1"/>
          </p:cNvGraphicFramePr>
          <p:nvPr>
            <p:ph sz="quarter" idx="13"/>
            <p:extLst>
              <p:ext uri="{D42A27DB-BD31-4B8C-83A1-F6EECF244321}">
                <p14:modId xmlns:p14="http://schemas.microsoft.com/office/powerpoint/2010/main" val="3859766770"/>
              </p:ext>
            </p:extLst>
          </p:nvPr>
        </p:nvGraphicFramePr>
        <p:xfrm>
          <a:off x="3689195" y="3748758"/>
          <a:ext cx="10058400" cy="23352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p:cNvSpPr txBox="1"/>
          <p:nvPr/>
        </p:nvSpPr>
        <p:spPr bwMode="white">
          <a:xfrm>
            <a:off x="3010465" y="6853133"/>
            <a:ext cx="9817369" cy="2290867"/>
          </a:xfrm>
          <a:prstGeom prst="rect">
            <a:avLst/>
          </a:prstGeom>
        </p:spPr>
        <p:txBody>
          <a:bodyPr vert="horz" wrap="none" lIns="121920" tIns="121920" rIns="121920" bIns="121920" rtlCol="0">
            <a:normAutofit/>
          </a:bodyPr>
          <a:lstStyle/>
          <a:p>
            <a:r>
              <a:rPr lang="en-US" sz="3200" dirty="0">
                <a:latin typeface="Courier New" panose="02070309020205020404" pitchFamily="49" charset="0"/>
                <a:cs typeface="Courier New" panose="02070309020205020404" pitchFamily="49" charset="0"/>
              </a:rPr>
              <a:t>$ kitchen converge [</a:t>
            </a:r>
            <a:r>
              <a:rPr lang="en-US" sz="3200" dirty="0" err="1">
                <a:latin typeface="Courier New" panose="02070309020205020404" pitchFamily="49" charset="0"/>
                <a:cs typeface="Courier New" panose="02070309020205020404" pitchFamily="49" charset="0"/>
              </a:rPr>
              <a:t>INSTANCE|REGEXP|all</a:t>
            </a:r>
            <a:r>
              <a:rPr lang="en-US" sz="3200" dirty="0">
                <a:latin typeface="Courier New" panose="02070309020205020404" pitchFamily="49" charset="0"/>
                <a:cs typeface="Courier New" panose="02070309020205020404" pitchFamily="49" charset="0"/>
              </a:rPr>
              <a:t>]</a:t>
            </a:r>
          </a:p>
          <a:p>
            <a:endParaRPr lang="en-US" sz="3200" dirty="0">
              <a:latin typeface="Courier New" panose="02070309020205020404" pitchFamily="49" charset="0"/>
              <a:cs typeface="Courier New" panose="02070309020205020404" pitchFamily="49" charset="0"/>
            </a:endParaRPr>
          </a:p>
          <a:p>
            <a:r>
              <a:rPr lang="en-US" sz="3200" dirty="0">
                <a:latin typeface="Courier New" panose="02070309020205020404" pitchFamily="49" charset="0"/>
                <a:cs typeface="Courier New" panose="02070309020205020404" pitchFamily="49" charset="0"/>
              </a:rPr>
              <a:t>Create the instance (if necessary) and then apply</a:t>
            </a:r>
          </a:p>
          <a:p>
            <a:r>
              <a:rPr lang="en-US" sz="3200" dirty="0">
                <a:latin typeface="Courier New" panose="02070309020205020404" pitchFamily="49" charset="0"/>
                <a:cs typeface="Courier New" panose="02070309020205020404" pitchFamily="49" charset="0"/>
              </a:rPr>
              <a:t>the run list to one or more instances.</a:t>
            </a:r>
          </a:p>
        </p:txBody>
      </p:sp>
    </p:spTree>
    <p:extLst>
      <p:ext uri="{BB962C8B-B14F-4D97-AF65-F5344CB8AC3E}">
        <p14:creationId xmlns:p14="http://schemas.microsoft.com/office/powerpoint/2010/main" val="3511264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Kitchen Verify</a:t>
            </a:r>
            <a:endParaRPr lang="en-US" dirty="0"/>
          </a:p>
        </p:txBody>
      </p:sp>
      <p:sp>
        <p:nvSpPr>
          <p:cNvPr id="7" name="Subtitle 6"/>
          <p:cNvSpPr>
            <a:spLocks noGrp="1"/>
          </p:cNvSpPr>
          <p:nvPr>
            <p:ph type="subTitle" idx="1"/>
          </p:nvPr>
        </p:nvSpPr>
        <p:spPr/>
        <p:txBody>
          <a:bodyPr/>
          <a:lstStyle/>
          <a:p>
            <a:endParaRPr lang="en-US"/>
          </a:p>
        </p:txBody>
      </p:sp>
      <p:graphicFrame>
        <p:nvGraphicFramePr>
          <p:cNvPr id="5" name="Content Placeholder 4"/>
          <p:cNvGraphicFramePr>
            <a:graphicFrameLocks noGrp="1"/>
          </p:cNvGraphicFramePr>
          <p:nvPr>
            <p:ph sz="quarter" idx="13"/>
            <p:extLst>
              <p:ext uri="{D42A27DB-BD31-4B8C-83A1-F6EECF244321}">
                <p14:modId xmlns:p14="http://schemas.microsoft.com/office/powerpoint/2010/main" val="1952274638"/>
              </p:ext>
            </p:extLst>
          </p:nvPr>
        </p:nvGraphicFramePr>
        <p:xfrm>
          <a:off x="3402431" y="4298612"/>
          <a:ext cx="10075532" cy="246144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p:cNvSpPr txBox="1"/>
          <p:nvPr/>
        </p:nvSpPr>
        <p:spPr bwMode="white">
          <a:xfrm>
            <a:off x="3010466" y="6853133"/>
            <a:ext cx="9817369" cy="2290867"/>
          </a:xfrm>
          <a:prstGeom prst="rect">
            <a:avLst/>
          </a:prstGeom>
        </p:spPr>
        <p:txBody>
          <a:bodyPr vert="horz" wrap="none" lIns="121920" tIns="121920" rIns="121920" bIns="121920" rtlCol="0">
            <a:normAutofit/>
          </a:bodyPr>
          <a:lstStyle/>
          <a:p>
            <a:r>
              <a:rPr lang="en-US" sz="3200" dirty="0">
                <a:latin typeface="Courier New" panose="02070309020205020404" pitchFamily="49" charset="0"/>
                <a:cs typeface="Courier New" panose="02070309020205020404" pitchFamily="49" charset="0"/>
              </a:rPr>
              <a:t>$ kitchen verify [</a:t>
            </a:r>
            <a:r>
              <a:rPr lang="en-US" sz="3200" dirty="0" err="1">
                <a:latin typeface="Courier New" panose="02070309020205020404" pitchFamily="49" charset="0"/>
                <a:cs typeface="Courier New" panose="02070309020205020404" pitchFamily="49" charset="0"/>
              </a:rPr>
              <a:t>INSTANCE|REGEXP|all</a:t>
            </a:r>
            <a:r>
              <a:rPr lang="en-US" sz="3200" dirty="0">
                <a:latin typeface="Courier New" panose="02070309020205020404" pitchFamily="49" charset="0"/>
                <a:cs typeface="Courier New" panose="02070309020205020404" pitchFamily="49" charset="0"/>
              </a:rPr>
              <a:t>]</a:t>
            </a:r>
          </a:p>
          <a:p>
            <a:endParaRPr lang="en-US" sz="3200" dirty="0">
              <a:latin typeface="Courier New" panose="02070309020205020404" pitchFamily="49" charset="0"/>
              <a:cs typeface="Courier New" panose="02070309020205020404" pitchFamily="49" charset="0"/>
            </a:endParaRPr>
          </a:p>
          <a:p>
            <a:r>
              <a:rPr lang="en-US" sz="3200" dirty="0">
                <a:latin typeface="Courier New" panose="02070309020205020404" pitchFamily="49" charset="0"/>
                <a:cs typeface="Courier New" panose="02070309020205020404" pitchFamily="49" charset="0"/>
              </a:rPr>
              <a:t>Create, converge, and verify one or more </a:t>
            </a:r>
          </a:p>
          <a:p>
            <a:r>
              <a:rPr lang="en-US" sz="3200" dirty="0">
                <a:latin typeface="Courier New" panose="02070309020205020404" pitchFamily="49" charset="0"/>
                <a:cs typeface="Courier New" panose="02070309020205020404" pitchFamily="49" charset="0"/>
              </a:rPr>
              <a:t>instances.</a:t>
            </a:r>
          </a:p>
          <a:p>
            <a:endParaRPr lang="en-US" sz="32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954497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Kitchen Destroy</a:t>
            </a:r>
            <a:endParaRPr lang="en-US" dirty="0"/>
          </a:p>
        </p:txBody>
      </p:sp>
      <p:sp>
        <p:nvSpPr>
          <p:cNvPr id="8" name="Subtitle 7"/>
          <p:cNvSpPr>
            <a:spLocks noGrp="1"/>
          </p:cNvSpPr>
          <p:nvPr>
            <p:ph type="subTitle" idx="1"/>
          </p:nvPr>
        </p:nvSpPr>
        <p:spPr/>
        <p:txBody>
          <a:bodyPr/>
          <a:lstStyle/>
          <a:p>
            <a:endParaRPr lang="en-US"/>
          </a:p>
        </p:txBody>
      </p:sp>
      <p:graphicFrame>
        <p:nvGraphicFramePr>
          <p:cNvPr id="5" name="Content Placeholder 4"/>
          <p:cNvGraphicFramePr>
            <a:graphicFrameLocks noGrp="1"/>
          </p:cNvGraphicFramePr>
          <p:nvPr>
            <p:ph sz="quarter" idx="13"/>
            <p:extLst>
              <p:ext uri="{D42A27DB-BD31-4B8C-83A1-F6EECF244321}">
                <p14:modId xmlns:p14="http://schemas.microsoft.com/office/powerpoint/2010/main" val="90074031"/>
              </p:ext>
            </p:extLst>
          </p:nvPr>
        </p:nvGraphicFramePr>
        <p:xfrm>
          <a:off x="3484364" y="3646332"/>
          <a:ext cx="10055049" cy="262208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p:cNvSpPr txBox="1"/>
          <p:nvPr/>
        </p:nvSpPr>
        <p:spPr bwMode="white">
          <a:xfrm>
            <a:off x="3215297" y="6853133"/>
            <a:ext cx="9817369" cy="2290867"/>
          </a:xfrm>
          <a:prstGeom prst="rect">
            <a:avLst/>
          </a:prstGeom>
        </p:spPr>
        <p:txBody>
          <a:bodyPr vert="horz" wrap="none" lIns="121920" tIns="121920" rIns="121920" bIns="121920" rtlCol="0">
            <a:normAutofit/>
          </a:bodyPr>
          <a:lstStyle/>
          <a:p>
            <a:r>
              <a:rPr lang="en-US" sz="3200" dirty="0">
                <a:latin typeface="Courier New" panose="02070309020205020404" pitchFamily="49" charset="0"/>
                <a:cs typeface="Courier New" panose="02070309020205020404" pitchFamily="49" charset="0"/>
              </a:rPr>
              <a:t>$ kitchen destroy [</a:t>
            </a:r>
            <a:r>
              <a:rPr lang="en-US" sz="3200" dirty="0" err="1">
                <a:latin typeface="Courier New" panose="02070309020205020404" pitchFamily="49" charset="0"/>
                <a:cs typeface="Courier New" panose="02070309020205020404" pitchFamily="49" charset="0"/>
              </a:rPr>
              <a:t>INSTANCE|REGEXP|all</a:t>
            </a:r>
            <a:r>
              <a:rPr lang="en-US" sz="3200" dirty="0">
                <a:latin typeface="Courier New" panose="02070309020205020404" pitchFamily="49" charset="0"/>
                <a:cs typeface="Courier New" panose="02070309020205020404" pitchFamily="49" charset="0"/>
              </a:rPr>
              <a:t>]</a:t>
            </a:r>
          </a:p>
          <a:p>
            <a:endParaRPr lang="en-US" sz="3200" dirty="0">
              <a:latin typeface="Courier New" panose="02070309020205020404" pitchFamily="49" charset="0"/>
              <a:cs typeface="Courier New" panose="02070309020205020404" pitchFamily="49" charset="0"/>
            </a:endParaRPr>
          </a:p>
          <a:p>
            <a:r>
              <a:rPr lang="en-US" sz="3200" dirty="0">
                <a:latin typeface="Courier New" panose="02070309020205020404" pitchFamily="49" charset="0"/>
                <a:cs typeface="Courier New" panose="02070309020205020404" pitchFamily="49" charset="0"/>
              </a:rPr>
              <a:t>Destroys one or more instances.</a:t>
            </a:r>
          </a:p>
          <a:p>
            <a:endParaRPr lang="en-US" sz="3200" dirty="0">
              <a:latin typeface="Courier New" panose="02070309020205020404" pitchFamily="49" charset="0"/>
              <a:cs typeface="Courier New" panose="02070309020205020404" pitchFamily="49" charset="0"/>
            </a:endParaRPr>
          </a:p>
        </p:txBody>
      </p:sp>
      <p:sp>
        <p:nvSpPr>
          <p:cNvPr id="4" name="Rectangle 3"/>
          <p:cNvSpPr/>
          <p:nvPr/>
        </p:nvSpPr>
        <p:spPr bwMode="auto">
          <a:xfrm>
            <a:off x="3551563" y="5808442"/>
            <a:ext cx="9152876" cy="621567"/>
          </a:xfrm>
          <a:prstGeom prst="rect">
            <a:avLst/>
          </a:prstGeom>
          <a:solidFill>
            <a:srgbClr val="FF0000"/>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r>
              <a:rPr lang="en-US" sz="3200" dirty="0">
                <a:gradFill>
                  <a:gsLst>
                    <a:gs pos="0">
                      <a:srgbClr val="FFFFFF"/>
                    </a:gs>
                    <a:gs pos="100000">
                      <a:srgbClr val="FFFFFF"/>
                    </a:gs>
                  </a:gsLst>
                  <a:lin ang="5400000" scaled="0"/>
                </a:gradFill>
                <a:latin typeface="Courier New" panose="02070309020205020404" pitchFamily="49" charset="0"/>
                <a:cs typeface="Courier New" panose="02070309020205020404" pitchFamily="49" charset="0"/>
              </a:rPr>
              <a:t>kitchen destroy</a:t>
            </a:r>
          </a:p>
        </p:txBody>
      </p:sp>
      <p:cxnSp>
        <p:nvCxnSpPr>
          <p:cNvPr id="9" name="Straight Arrow Connector 8"/>
          <p:cNvCxnSpPr/>
          <p:nvPr/>
        </p:nvCxnSpPr>
        <p:spPr>
          <a:xfrm>
            <a:off x="4887248" y="5583387"/>
            <a:ext cx="0" cy="600133"/>
          </a:xfrm>
          <a:prstGeom prst="straightConnector1">
            <a:avLst/>
          </a:prstGeom>
          <a:ln w="63500">
            <a:solidFill>
              <a:srgbClr val="FF0000"/>
            </a:solidFill>
            <a:tailEnd type="triangle" w="med" len="med"/>
          </a:ln>
          <a:effectLst>
            <a:glow rad="50800">
              <a:schemeClr val="bg1">
                <a:alpha val="75000"/>
              </a:schemeClr>
            </a:glow>
            <a:outerShdw blurRad="40000" dist="23000" dir="5400000" rotWithShape="0">
              <a:srgbClr val="000000">
                <a:alpha val="35000"/>
              </a:srgbClr>
            </a:outerShdw>
          </a:effectLst>
        </p:spPr>
        <p:style>
          <a:lnRef idx="3">
            <a:schemeClr val="accent1"/>
          </a:lnRef>
          <a:fillRef idx="0">
            <a:schemeClr val="accent1"/>
          </a:fillRef>
          <a:effectRef idx="2">
            <a:schemeClr val="accent1"/>
          </a:effectRef>
          <a:fontRef idx="minor">
            <a:schemeClr val="tx1"/>
          </a:fontRef>
        </p:style>
      </p:cxnSp>
      <p:cxnSp>
        <p:nvCxnSpPr>
          <p:cNvPr id="12" name="Straight Arrow Connector 11"/>
          <p:cNvCxnSpPr/>
          <p:nvPr/>
        </p:nvCxnSpPr>
        <p:spPr>
          <a:xfrm>
            <a:off x="8123545" y="5582970"/>
            <a:ext cx="0" cy="600133"/>
          </a:xfrm>
          <a:prstGeom prst="straightConnector1">
            <a:avLst/>
          </a:prstGeom>
          <a:ln w="63500">
            <a:solidFill>
              <a:srgbClr val="FF0000"/>
            </a:solidFill>
            <a:tailEnd type="triangle" w="med" len="med"/>
          </a:ln>
          <a:effectLst>
            <a:glow rad="50800">
              <a:schemeClr val="bg1">
                <a:alpha val="75000"/>
              </a:schemeClr>
            </a:glow>
            <a:outerShdw blurRad="40000" dist="23000" dir="5400000" rotWithShape="0">
              <a:srgbClr val="000000">
                <a:alpha val="35000"/>
              </a:srgbClr>
            </a:outerShdw>
          </a:effectLst>
        </p:spPr>
        <p:style>
          <a:lnRef idx="3">
            <a:schemeClr val="accent1"/>
          </a:lnRef>
          <a:fillRef idx="0">
            <a:schemeClr val="accent1"/>
          </a:fillRef>
          <a:effectRef idx="2">
            <a:schemeClr val="accent1"/>
          </a:effectRef>
          <a:fontRef idx="minor">
            <a:schemeClr val="tx1"/>
          </a:fontRef>
        </p:style>
      </p:cxnSp>
      <p:cxnSp>
        <p:nvCxnSpPr>
          <p:cNvPr id="13" name="Straight Arrow Connector 12"/>
          <p:cNvCxnSpPr/>
          <p:nvPr/>
        </p:nvCxnSpPr>
        <p:spPr>
          <a:xfrm>
            <a:off x="11253100" y="5572254"/>
            <a:ext cx="0" cy="600133"/>
          </a:xfrm>
          <a:prstGeom prst="straightConnector1">
            <a:avLst/>
          </a:prstGeom>
          <a:ln w="63500">
            <a:solidFill>
              <a:srgbClr val="FF0000"/>
            </a:solidFill>
            <a:tailEnd type="triangle" w="med" len="med"/>
          </a:ln>
          <a:effectLst>
            <a:glow rad="50800">
              <a:schemeClr val="bg1">
                <a:alpha val="75000"/>
              </a:schemeClr>
            </a:glow>
            <a:outerShdw blurRad="40000" dist="23000" dir="5400000" rotWithShape="0">
              <a:srgbClr val="000000">
                <a:alpha val="35000"/>
              </a:srgbClr>
            </a:outerShdw>
          </a:effectLst>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440033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Kitchen Test</a:t>
            </a:r>
            <a:endParaRPr lang="en-US" dirty="0"/>
          </a:p>
        </p:txBody>
      </p:sp>
      <p:sp>
        <p:nvSpPr>
          <p:cNvPr id="7" name="Subtitle 6"/>
          <p:cNvSpPr>
            <a:spLocks noGrp="1"/>
          </p:cNvSpPr>
          <p:nvPr>
            <p:ph type="subTitle" idx="1"/>
          </p:nvPr>
        </p:nvSpPr>
        <p:spPr/>
        <p:txBody>
          <a:bodyPr/>
          <a:lstStyle/>
          <a:p>
            <a:endParaRPr lang="en-US"/>
          </a:p>
        </p:txBody>
      </p:sp>
      <p:graphicFrame>
        <p:nvGraphicFramePr>
          <p:cNvPr id="5" name="Content Placeholder 4"/>
          <p:cNvGraphicFramePr>
            <a:graphicFrameLocks noGrp="1"/>
          </p:cNvGraphicFramePr>
          <p:nvPr>
            <p:ph sz="quarter" idx="13"/>
            <p:extLst>
              <p:ext uri="{D42A27DB-BD31-4B8C-83A1-F6EECF244321}">
                <p14:modId xmlns:p14="http://schemas.microsoft.com/office/powerpoint/2010/main" val="2453159149"/>
              </p:ext>
            </p:extLst>
          </p:nvPr>
        </p:nvGraphicFramePr>
        <p:xfrm>
          <a:off x="3381948" y="3564394"/>
          <a:ext cx="10055048" cy="286790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p:cNvSpPr txBox="1"/>
          <p:nvPr/>
        </p:nvSpPr>
        <p:spPr bwMode="white">
          <a:xfrm>
            <a:off x="3030948" y="6853133"/>
            <a:ext cx="9817369" cy="2290867"/>
          </a:xfrm>
          <a:prstGeom prst="rect">
            <a:avLst/>
          </a:prstGeom>
        </p:spPr>
        <p:txBody>
          <a:bodyPr vert="horz" wrap="none" lIns="121920" tIns="121920" rIns="121920" bIns="121920" rtlCol="0">
            <a:normAutofit/>
          </a:bodyPr>
          <a:lstStyle/>
          <a:p>
            <a:r>
              <a:rPr lang="en-US" sz="3000" dirty="0">
                <a:latin typeface="Courier New" panose="02070309020205020404" pitchFamily="49" charset="0"/>
                <a:cs typeface="Courier New" panose="02070309020205020404" pitchFamily="49" charset="0"/>
              </a:rPr>
              <a:t>$ kitchen test [</a:t>
            </a:r>
            <a:r>
              <a:rPr lang="en-US" sz="3000" dirty="0" err="1">
                <a:latin typeface="Courier New" panose="02070309020205020404" pitchFamily="49" charset="0"/>
                <a:cs typeface="Courier New" panose="02070309020205020404" pitchFamily="49" charset="0"/>
              </a:rPr>
              <a:t>INSTANCE|REGEXP|all</a:t>
            </a:r>
            <a:r>
              <a:rPr lang="en-US" sz="3000" dirty="0">
                <a:latin typeface="Courier New" panose="02070309020205020404" pitchFamily="49" charset="0"/>
                <a:cs typeface="Courier New" panose="02070309020205020404" pitchFamily="49" charset="0"/>
              </a:rPr>
              <a:t>]</a:t>
            </a:r>
          </a:p>
          <a:p>
            <a:endParaRPr lang="en-US" sz="3200" dirty="0">
              <a:latin typeface="Courier New" panose="02070309020205020404" pitchFamily="49" charset="0"/>
              <a:cs typeface="Courier New" panose="02070309020205020404" pitchFamily="49" charset="0"/>
            </a:endParaRPr>
          </a:p>
          <a:p>
            <a:r>
              <a:rPr lang="en-US" sz="3000" dirty="0">
                <a:latin typeface="Courier New" panose="02070309020205020404" pitchFamily="49" charset="0"/>
                <a:cs typeface="Courier New" panose="02070309020205020404" pitchFamily="49" charset="0"/>
              </a:rPr>
              <a:t>Destroys (for </a:t>
            </a:r>
            <a:r>
              <a:rPr lang="en-US" sz="3000" dirty="0" err="1">
                <a:latin typeface="Courier New" panose="02070309020205020404" pitchFamily="49" charset="0"/>
                <a:cs typeface="Courier New" panose="02070309020205020404" pitchFamily="49" charset="0"/>
              </a:rPr>
              <a:t>clean-up</a:t>
            </a:r>
            <a:r>
              <a:rPr lang="en-US" sz="3000" dirty="0">
                <a:latin typeface="Courier New" panose="02070309020205020404" pitchFamily="49" charset="0"/>
                <a:cs typeface="Courier New" panose="02070309020205020404" pitchFamily="49" charset="0"/>
              </a:rPr>
              <a:t>), creates, converges, verifies </a:t>
            </a:r>
          </a:p>
          <a:p>
            <a:r>
              <a:rPr lang="en-US" sz="3000" dirty="0">
                <a:latin typeface="Courier New" panose="02070309020205020404" pitchFamily="49" charset="0"/>
                <a:cs typeface="Courier New" panose="02070309020205020404" pitchFamily="49" charset="0"/>
              </a:rPr>
              <a:t>and then destroys one or more instances.</a:t>
            </a:r>
          </a:p>
          <a:p>
            <a:endParaRPr lang="en-US" sz="32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706211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861729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bwMode="auto">
          <a:xfrm>
            <a:off x="3013751" y="3704942"/>
            <a:ext cx="12711157" cy="1337551"/>
          </a:xfrm>
        </p:spPr>
        <p:txBody>
          <a:bodyPr/>
          <a:lstStyle/>
          <a:p>
            <a:r>
              <a:rPr lang="en-US" dirty="0" smtClean="0"/>
              <a:t>Knife and </a:t>
            </a:r>
            <a:r>
              <a:rPr lang="en-US" dirty="0" err="1" smtClean="0"/>
              <a:t>Berkshelf</a:t>
            </a:r>
            <a:endParaRPr lang="en-US" dirty="0"/>
          </a:p>
        </p:txBody>
      </p:sp>
    </p:spTree>
    <p:extLst>
      <p:ext uri="{BB962C8B-B14F-4D97-AF65-F5344CB8AC3E}">
        <p14:creationId xmlns:p14="http://schemas.microsoft.com/office/powerpoint/2010/main" val="32550525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5509601"/>
          </a:xfrm>
        </p:spPr>
        <p:txBody>
          <a:bodyPr/>
          <a:lstStyle/>
          <a:p>
            <a:r>
              <a:rPr lang="en-US" dirty="0" smtClean="0"/>
              <a:t>*</a:t>
            </a:r>
            <a:r>
              <a:rPr lang="en-US" dirty="0"/>
              <a:t>* COOKBOOK COMMANDS **</a:t>
            </a:r>
          </a:p>
          <a:p>
            <a:r>
              <a:rPr lang="en-US" dirty="0"/>
              <a:t>knife cookbook bulk delete REGEX (options)</a:t>
            </a:r>
          </a:p>
          <a:p>
            <a:r>
              <a:rPr lang="en-US" dirty="0"/>
              <a:t>knife cookbook create COOKBOOK (options)</a:t>
            </a:r>
          </a:p>
          <a:p>
            <a:r>
              <a:rPr lang="en-US" dirty="0"/>
              <a:t>knife cookbook delete COOKBOOK VERSION (options)</a:t>
            </a:r>
          </a:p>
          <a:p>
            <a:r>
              <a:rPr lang="en-US" dirty="0"/>
              <a:t>knife cookbook download COOKBOOK [VERSION] (options)</a:t>
            </a:r>
          </a:p>
          <a:p>
            <a:r>
              <a:rPr lang="en-US" dirty="0"/>
              <a:t>knife cookbook list (options)</a:t>
            </a:r>
          </a:p>
          <a:p>
            <a:r>
              <a:rPr lang="en-US" dirty="0"/>
              <a:t>knife cookbook metadata COOKBOOK (options)</a:t>
            </a:r>
          </a:p>
          <a:p>
            <a:r>
              <a:rPr lang="en-US" dirty="0"/>
              <a:t>knife cookbook metadata from FILE (options)</a:t>
            </a:r>
          </a:p>
          <a:p>
            <a:r>
              <a:rPr lang="en-US" dirty="0"/>
              <a:t>knife cookbook show COOKBOOK [VERSION] [PART] [FILENAME] (options)</a:t>
            </a:r>
          </a:p>
          <a:p>
            <a:r>
              <a:rPr lang="en-US" dirty="0"/>
              <a:t>knife cookbook test [COOKBOOKS...] (options)</a:t>
            </a:r>
          </a:p>
          <a:p>
            <a:r>
              <a:rPr lang="en-US" dirty="0"/>
              <a:t>knife cookbook upload [COOKBOOKS...] (options)</a:t>
            </a:r>
          </a:p>
        </p:txBody>
      </p:sp>
      <p:sp>
        <p:nvSpPr>
          <p:cNvPr id="3" name="Title 2"/>
          <p:cNvSpPr>
            <a:spLocks noGrp="1"/>
          </p:cNvSpPr>
          <p:nvPr>
            <p:ph type="title"/>
          </p:nvPr>
        </p:nvSpPr>
        <p:spPr/>
        <p:txBody>
          <a:bodyPr/>
          <a:lstStyle/>
          <a:p>
            <a:r>
              <a:rPr lang="en-US" dirty="0" smtClean="0"/>
              <a:t>knife cookbook --help</a:t>
            </a:r>
            <a:endParaRPr lang="en-US" dirty="0"/>
          </a:p>
        </p:txBody>
      </p:sp>
      <p:sp>
        <p:nvSpPr>
          <p:cNvPr id="4" name="Text Placeholder 3"/>
          <p:cNvSpPr>
            <a:spLocks noGrp="1"/>
          </p:cNvSpPr>
          <p:nvPr>
            <p:ph type="body" sz="quarter" idx="11"/>
          </p:nvPr>
        </p:nvSpPr>
        <p:spPr/>
        <p:txBody>
          <a:bodyPr/>
          <a:lstStyle/>
          <a:p>
            <a:r>
              <a:rPr lang="en-US" dirty="0" smtClean="0"/>
              <a:t>$ knife cookbook --help</a:t>
            </a:r>
            <a:endParaRPr lang="en-US" dirty="0"/>
          </a:p>
        </p:txBody>
      </p:sp>
    </p:spTree>
    <p:extLst>
      <p:ext uri="{BB962C8B-B14F-4D97-AF65-F5344CB8AC3E}">
        <p14:creationId xmlns:p14="http://schemas.microsoft.com/office/powerpoint/2010/main" val="28988573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3234232"/>
          </a:xfrm>
        </p:spPr>
        <p:txBody>
          <a:bodyPr/>
          <a:lstStyle/>
          <a:p>
            <a:endParaRPr lang="en-US" dirty="0"/>
          </a:p>
        </p:txBody>
      </p:sp>
      <p:sp>
        <p:nvSpPr>
          <p:cNvPr id="3" name="Title 2"/>
          <p:cNvSpPr>
            <a:spLocks noGrp="1"/>
          </p:cNvSpPr>
          <p:nvPr>
            <p:ph type="title"/>
          </p:nvPr>
        </p:nvSpPr>
        <p:spPr/>
        <p:txBody>
          <a:bodyPr/>
          <a:lstStyle/>
          <a:p>
            <a:r>
              <a:rPr lang="en-US" dirty="0" smtClean="0"/>
              <a:t>knife </a:t>
            </a:r>
            <a:r>
              <a:rPr lang="en-US" dirty="0"/>
              <a:t>cookbook list</a:t>
            </a:r>
          </a:p>
        </p:txBody>
      </p:sp>
      <p:sp>
        <p:nvSpPr>
          <p:cNvPr id="4" name="Text Placeholder 3"/>
          <p:cNvSpPr>
            <a:spLocks noGrp="1"/>
          </p:cNvSpPr>
          <p:nvPr>
            <p:ph type="body" sz="quarter" idx="11"/>
          </p:nvPr>
        </p:nvSpPr>
        <p:spPr/>
        <p:txBody>
          <a:bodyPr/>
          <a:lstStyle/>
          <a:p>
            <a:r>
              <a:rPr lang="en-US" dirty="0" smtClean="0"/>
              <a:t>$ knife cookbook list</a:t>
            </a:r>
            <a:endParaRPr lang="en-US" dirty="0"/>
          </a:p>
        </p:txBody>
      </p:sp>
    </p:spTree>
    <p:extLst>
      <p:ext uri="{BB962C8B-B14F-4D97-AF65-F5344CB8AC3E}">
        <p14:creationId xmlns:p14="http://schemas.microsoft.com/office/powerpoint/2010/main" val="831069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AutoShape 1"/>
          <p:cNvSpPr>
            <a:spLocks/>
          </p:cNvSpPr>
          <p:nvPr/>
        </p:nvSpPr>
        <p:spPr bwMode="auto">
          <a:xfrm>
            <a:off x="2718328" y="685800"/>
            <a:ext cx="1600044" cy="1524000"/>
          </a:xfrm>
          <a:prstGeom prst="roundRect">
            <a:avLst>
              <a:gd name="adj" fmla="val 15000"/>
            </a:avLst>
          </a:prstGeom>
          <a:solidFill>
            <a:srgbClr val="F79646"/>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lIns="0" tIns="0" rIns="0" bIns="0" anchor="ctr" anchorCtr="1">
            <a:normAutofit/>
          </a:bodyPr>
          <a:lstStyle/>
          <a:p>
            <a:pPr algn="ctr"/>
            <a:r>
              <a:rPr lang="en-US" sz="1800" dirty="0" smtClean="0"/>
              <a:t>Application</a:t>
            </a:r>
            <a:endParaRPr lang="en-US" sz="1800" dirty="0"/>
          </a:p>
        </p:txBody>
      </p:sp>
      <p:sp>
        <p:nvSpPr>
          <p:cNvPr id="8" name="AutoShape 1"/>
          <p:cNvSpPr>
            <a:spLocks/>
          </p:cNvSpPr>
          <p:nvPr/>
        </p:nvSpPr>
        <p:spPr bwMode="auto">
          <a:xfrm>
            <a:off x="965899" y="685800"/>
            <a:ext cx="1600044" cy="1524000"/>
          </a:xfrm>
          <a:prstGeom prst="roundRect">
            <a:avLst>
              <a:gd name="adj" fmla="val 15000"/>
            </a:avLst>
          </a:prstGeom>
          <a:solidFill>
            <a:srgbClr val="F79646"/>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lIns="0" tIns="0" rIns="0" bIns="0" anchor="ctr" anchorCtr="1">
            <a:normAutofit/>
          </a:bodyPr>
          <a:lstStyle/>
          <a:p>
            <a:pPr algn="ctr"/>
            <a:r>
              <a:rPr lang="en-US" sz="1800" dirty="0" smtClean="0"/>
              <a:t>Application Database</a:t>
            </a:r>
            <a:endParaRPr lang="en-US" sz="1800" dirty="0"/>
          </a:p>
        </p:txBody>
      </p:sp>
    </p:spTree>
    <p:extLst>
      <p:ext uri="{BB962C8B-B14F-4D97-AF65-F5344CB8AC3E}">
        <p14:creationId xmlns:p14="http://schemas.microsoft.com/office/powerpoint/2010/main" val="1711870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2915257"/>
          </a:xfrm>
        </p:spPr>
        <p:txBody>
          <a:bodyPr/>
          <a:lstStyle/>
          <a:p>
            <a:endParaRPr lang="en-US" dirty="0"/>
          </a:p>
        </p:txBody>
      </p:sp>
      <p:sp>
        <p:nvSpPr>
          <p:cNvPr id="3" name="Title 2"/>
          <p:cNvSpPr>
            <a:spLocks noGrp="1"/>
          </p:cNvSpPr>
          <p:nvPr>
            <p:ph type="title"/>
          </p:nvPr>
        </p:nvSpPr>
        <p:spPr>
          <a:xfrm>
            <a:off x="324400" y="304800"/>
            <a:ext cx="15726238" cy="827577"/>
          </a:xfrm>
        </p:spPr>
        <p:txBody>
          <a:bodyPr>
            <a:normAutofit fontScale="90000"/>
          </a:bodyPr>
          <a:lstStyle/>
          <a:p>
            <a:r>
              <a:rPr lang="en-US" dirty="0" smtClean="0"/>
              <a:t>Change to the cookbooks/apache Directory</a:t>
            </a:r>
            <a:r>
              <a:rPr lang="en-US" dirty="0"/>
              <a:t/>
            </a:r>
            <a:br>
              <a:rPr lang="en-US" dirty="0"/>
            </a:br>
            <a:endParaRPr lang="en-US" dirty="0"/>
          </a:p>
        </p:txBody>
      </p:sp>
      <p:sp>
        <p:nvSpPr>
          <p:cNvPr id="4" name="Text Placeholder 3"/>
          <p:cNvSpPr>
            <a:spLocks noGrp="1"/>
          </p:cNvSpPr>
          <p:nvPr>
            <p:ph type="body" sz="quarter" idx="11"/>
          </p:nvPr>
        </p:nvSpPr>
        <p:spPr/>
        <p:txBody>
          <a:bodyPr/>
          <a:lstStyle/>
          <a:p>
            <a:r>
              <a:rPr lang="en-US" dirty="0" smtClean="0"/>
              <a:t>$ cd cookbooks/apache</a:t>
            </a:r>
            <a:endParaRPr lang="en-US" dirty="0"/>
          </a:p>
        </p:txBody>
      </p:sp>
    </p:spTree>
    <p:extLst>
      <p:ext uri="{BB962C8B-B14F-4D97-AF65-F5344CB8AC3E}">
        <p14:creationId xmlns:p14="http://schemas.microsoft.com/office/powerpoint/2010/main" val="15617127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518391" y="528782"/>
            <a:ext cx="5105400" cy="7670800"/>
          </a:xfrm>
          <a:prstGeom prst="rect">
            <a:avLst/>
          </a:prstGeom>
        </p:spPr>
      </p:pic>
      <p:sp>
        <p:nvSpPr>
          <p:cNvPr id="8" name="Rectangle 7"/>
          <p:cNvSpPr/>
          <p:nvPr/>
        </p:nvSpPr>
        <p:spPr>
          <a:xfrm>
            <a:off x="8306137" y="621292"/>
            <a:ext cx="6616083" cy="6740307"/>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72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And no, we aren’t talking about a crazy meme we all pass around on Slack!</a:t>
            </a:r>
            <a:endParaRPr lang="en-US" sz="72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Tree>
    <p:extLst>
      <p:ext uri="{BB962C8B-B14F-4D97-AF65-F5344CB8AC3E}">
        <p14:creationId xmlns:p14="http://schemas.microsoft.com/office/powerpoint/2010/main" val="3508072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err="1" smtClean="0"/>
              <a:t>Berkshelf</a:t>
            </a:r>
            <a:endParaRPr lang="en-US" dirty="0"/>
          </a:p>
        </p:txBody>
      </p:sp>
      <p:sp>
        <p:nvSpPr>
          <p:cNvPr id="3" name="Subtitle 2"/>
          <p:cNvSpPr>
            <a:spLocks noGrp="1"/>
          </p:cNvSpPr>
          <p:nvPr>
            <p:ph type="subTitle" idx="1"/>
          </p:nvPr>
        </p:nvSpPr>
        <p:spPr/>
        <p:txBody>
          <a:bodyPr/>
          <a:lstStyle/>
          <a:p>
            <a:r>
              <a:rPr lang="en-US" dirty="0" err="1"/>
              <a:t>Berkshelf</a:t>
            </a:r>
            <a:r>
              <a:rPr lang="en-US" dirty="0"/>
              <a:t> is a cookbook management tool that allows us to upload your cookbooks and all of its dependencies to the Chef Server. </a:t>
            </a:r>
          </a:p>
        </p:txBody>
      </p:sp>
      <p:sp>
        <p:nvSpPr>
          <p:cNvPr id="4" name="Content Placeholder 3"/>
          <p:cNvSpPr>
            <a:spLocks noGrp="1"/>
          </p:cNvSpPr>
          <p:nvPr>
            <p:ph sz="quarter" idx="13"/>
          </p:nvPr>
        </p:nvSpPr>
        <p:spPr/>
        <p:txBody>
          <a:bodyPr>
            <a:normAutofit/>
          </a:bodyPr>
          <a:lstStyle/>
          <a:p>
            <a:r>
              <a:rPr lang="en-US" dirty="0" smtClean="0"/>
              <a:t>berkshelf.com</a:t>
            </a:r>
            <a:endParaRPr lang="en-US" dirty="0"/>
          </a:p>
        </p:txBody>
      </p:sp>
    </p:spTree>
    <p:extLst>
      <p:ext uri="{BB962C8B-B14F-4D97-AF65-F5344CB8AC3E}">
        <p14:creationId xmlns:p14="http://schemas.microsoft.com/office/powerpoint/2010/main" val="3957585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5780288"/>
          </a:xfrm>
        </p:spPr>
        <p:txBody>
          <a:bodyPr/>
          <a:lstStyle/>
          <a:p>
            <a:r>
              <a:rPr lang="en-US" sz="2050" dirty="0"/>
              <a:t>Commands:</a:t>
            </a:r>
          </a:p>
          <a:p>
            <a:r>
              <a:rPr lang="en-US" sz="2050" dirty="0"/>
              <a:t>  berks apply ENVIRONMENT     # Apply version locks from </a:t>
            </a:r>
            <a:r>
              <a:rPr lang="en-US" sz="2050" dirty="0" err="1"/>
              <a:t>Berksfile.lock</a:t>
            </a:r>
            <a:r>
              <a:rPr lang="en-US" sz="2050" dirty="0"/>
              <a:t> to a Chef environment</a:t>
            </a:r>
          </a:p>
          <a:p>
            <a:r>
              <a:rPr lang="en-US" sz="2050" dirty="0"/>
              <a:t>  berks contingent COOKBOOK   # List all cookbooks that depend on the given cookbook in </a:t>
            </a:r>
            <a:r>
              <a:rPr lang="en-US" sz="2050" dirty="0" smtClean="0"/>
              <a:t>your</a:t>
            </a:r>
            <a:endParaRPr lang="en-US" sz="2050" dirty="0"/>
          </a:p>
          <a:p>
            <a:r>
              <a:rPr lang="en-US" sz="2050" dirty="0"/>
              <a:t>  berks cookbook NAME [PATH]  # Create a skeleton for a new cookbook</a:t>
            </a:r>
          </a:p>
          <a:p>
            <a:r>
              <a:rPr lang="en-US" sz="2050" dirty="0"/>
              <a:t>  berks help [COMMAND]        # Describe available commands or one specific command</a:t>
            </a:r>
          </a:p>
          <a:p>
            <a:r>
              <a:rPr lang="en-US" sz="2050" dirty="0"/>
              <a:t>  berks info [COOKBOOK]       # Display name, author, copyright, and dependency </a:t>
            </a:r>
            <a:r>
              <a:rPr lang="en-US" sz="2050" dirty="0" smtClean="0"/>
              <a:t>information</a:t>
            </a:r>
            <a:endParaRPr lang="en-US" sz="2050" dirty="0"/>
          </a:p>
          <a:p>
            <a:r>
              <a:rPr lang="en-US" sz="2050" dirty="0"/>
              <a:t>  berks </a:t>
            </a:r>
            <a:r>
              <a:rPr lang="en-US" sz="2050" dirty="0" err="1"/>
              <a:t>init</a:t>
            </a:r>
            <a:r>
              <a:rPr lang="en-US" sz="2050" dirty="0"/>
              <a:t> [PATH]           # Initialize </a:t>
            </a:r>
            <a:r>
              <a:rPr lang="en-US" sz="2050" dirty="0" err="1"/>
              <a:t>Berkshelf</a:t>
            </a:r>
            <a:r>
              <a:rPr lang="en-US" sz="2050" dirty="0"/>
              <a:t> in the given directory</a:t>
            </a:r>
          </a:p>
          <a:p>
            <a:r>
              <a:rPr lang="en-US" sz="2050" dirty="0"/>
              <a:t>  berks install               # Install the cookbooks specified in the </a:t>
            </a:r>
            <a:r>
              <a:rPr lang="en-US" sz="2050" dirty="0" err="1"/>
              <a:t>Berksfile</a:t>
            </a:r>
            <a:endParaRPr lang="en-US" sz="2050" dirty="0"/>
          </a:p>
          <a:p>
            <a:r>
              <a:rPr lang="en-US" sz="2050" dirty="0"/>
              <a:t>  berks list                  # List cookbooks and their dependencies specified by </a:t>
            </a:r>
            <a:r>
              <a:rPr lang="en-US" sz="2050" dirty="0" smtClean="0"/>
              <a:t>your</a:t>
            </a:r>
            <a:endParaRPr lang="en-US" sz="2050" dirty="0"/>
          </a:p>
          <a:p>
            <a:r>
              <a:rPr lang="en-US" sz="2050" dirty="0"/>
              <a:t>  berks outdated [COOKBOOKS]  # List dependencies that have new versions available </a:t>
            </a:r>
            <a:r>
              <a:rPr lang="en-US" sz="2050" dirty="0" smtClean="0"/>
              <a:t>that</a:t>
            </a:r>
            <a:endParaRPr lang="en-US" sz="2050" dirty="0"/>
          </a:p>
          <a:p>
            <a:r>
              <a:rPr lang="en-US" sz="2050" dirty="0"/>
              <a:t>  berks package [PATH]        # Vendor and archive the dependencies of a </a:t>
            </a:r>
            <a:r>
              <a:rPr lang="en-US" sz="2050" dirty="0" err="1"/>
              <a:t>Berksfile</a:t>
            </a:r>
            <a:endParaRPr lang="en-US" sz="2050" dirty="0"/>
          </a:p>
          <a:p>
            <a:r>
              <a:rPr lang="en-US" sz="2050" dirty="0"/>
              <a:t>  berks search NAME           # Search the remote source for cookbooks matching the </a:t>
            </a:r>
            <a:r>
              <a:rPr lang="en-US" sz="2050" dirty="0" smtClean="0"/>
              <a:t>partial</a:t>
            </a:r>
            <a:endParaRPr lang="en-US" sz="2050" dirty="0"/>
          </a:p>
        </p:txBody>
      </p:sp>
      <p:sp>
        <p:nvSpPr>
          <p:cNvPr id="3" name="Title 2"/>
          <p:cNvSpPr>
            <a:spLocks noGrp="1"/>
          </p:cNvSpPr>
          <p:nvPr>
            <p:ph type="title"/>
          </p:nvPr>
        </p:nvSpPr>
        <p:spPr/>
        <p:txBody>
          <a:bodyPr/>
          <a:lstStyle/>
          <a:p>
            <a:r>
              <a:rPr lang="en-US" dirty="0" smtClean="0"/>
              <a:t>Run berks --help</a:t>
            </a:r>
            <a:endParaRPr lang="en-US" dirty="0"/>
          </a:p>
        </p:txBody>
      </p:sp>
      <p:sp>
        <p:nvSpPr>
          <p:cNvPr id="4" name="Text Placeholder 3"/>
          <p:cNvSpPr>
            <a:spLocks noGrp="1"/>
          </p:cNvSpPr>
          <p:nvPr>
            <p:ph type="body" sz="quarter" idx="11"/>
          </p:nvPr>
        </p:nvSpPr>
        <p:spPr/>
        <p:txBody>
          <a:bodyPr/>
          <a:lstStyle/>
          <a:p>
            <a:r>
              <a:rPr lang="en-US" dirty="0" smtClean="0"/>
              <a:t>$ berks --help</a:t>
            </a:r>
            <a:endParaRPr lang="en-US" dirty="0"/>
          </a:p>
        </p:txBody>
      </p:sp>
    </p:spTree>
    <p:extLst>
      <p:ext uri="{BB962C8B-B14F-4D97-AF65-F5344CB8AC3E}">
        <p14:creationId xmlns:p14="http://schemas.microsoft.com/office/powerpoint/2010/main" val="1734592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4668498"/>
          </a:xfrm>
        </p:spPr>
        <p:txBody>
          <a:bodyPr/>
          <a:lstStyle/>
          <a:p>
            <a:r>
              <a:rPr lang="en-US" dirty="0" smtClean="0"/>
              <a:t>Resolving </a:t>
            </a:r>
            <a:r>
              <a:rPr lang="en-US" dirty="0"/>
              <a:t>cookbook dependencies...</a:t>
            </a:r>
          </a:p>
          <a:p>
            <a:r>
              <a:rPr lang="en-US" dirty="0"/>
              <a:t>Fetching 'apache' from source at .</a:t>
            </a:r>
          </a:p>
          <a:p>
            <a:r>
              <a:rPr lang="en-US" dirty="0"/>
              <a:t>Fetching cookbook index from https://</a:t>
            </a:r>
            <a:r>
              <a:rPr lang="en-US" dirty="0" err="1"/>
              <a:t>supermarket.chef.io</a:t>
            </a:r>
            <a:r>
              <a:rPr lang="en-US" dirty="0"/>
              <a:t>...</a:t>
            </a:r>
          </a:p>
          <a:p>
            <a:r>
              <a:rPr lang="en-US" dirty="0"/>
              <a:t>Using apache (0.2.1) from source at .</a:t>
            </a:r>
          </a:p>
        </p:txBody>
      </p:sp>
      <p:sp>
        <p:nvSpPr>
          <p:cNvPr id="3" name="Title 2"/>
          <p:cNvSpPr>
            <a:spLocks noGrp="1"/>
          </p:cNvSpPr>
          <p:nvPr>
            <p:ph type="title"/>
          </p:nvPr>
        </p:nvSpPr>
        <p:spPr/>
        <p:txBody>
          <a:bodyPr/>
          <a:lstStyle/>
          <a:p>
            <a:r>
              <a:rPr lang="en-US" dirty="0" smtClean="0"/>
              <a:t>Run </a:t>
            </a:r>
            <a:r>
              <a:rPr lang="en-US" dirty="0"/>
              <a:t>berks </a:t>
            </a:r>
            <a:r>
              <a:rPr lang="en-US" dirty="0" smtClean="0"/>
              <a:t>install</a:t>
            </a:r>
            <a:endParaRPr lang="en-US" dirty="0"/>
          </a:p>
        </p:txBody>
      </p:sp>
      <p:sp>
        <p:nvSpPr>
          <p:cNvPr id="4" name="Text Placeholder 3"/>
          <p:cNvSpPr>
            <a:spLocks noGrp="1"/>
          </p:cNvSpPr>
          <p:nvPr>
            <p:ph type="body" sz="quarter" idx="11"/>
          </p:nvPr>
        </p:nvSpPr>
        <p:spPr/>
        <p:txBody>
          <a:bodyPr/>
          <a:lstStyle/>
          <a:p>
            <a:r>
              <a:rPr lang="en-US" dirty="0" smtClean="0"/>
              <a:t>$ berks install</a:t>
            </a:r>
            <a:endParaRPr lang="en-US" dirty="0"/>
          </a:p>
        </p:txBody>
      </p:sp>
    </p:spTree>
    <p:extLst>
      <p:ext uri="{BB962C8B-B14F-4D97-AF65-F5344CB8AC3E}">
        <p14:creationId xmlns:p14="http://schemas.microsoft.com/office/powerpoint/2010/main" val="4179625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5676571"/>
          </a:xfrm>
        </p:spPr>
        <p:txBody>
          <a:bodyPr/>
          <a:lstStyle/>
          <a:p>
            <a:r>
              <a:rPr lang="en-US" sz="2300" dirty="0"/>
              <a:t>drwxr-xr-x 7 chef chef 4096 Aug 27 18:44 .</a:t>
            </a:r>
          </a:p>
          <a:p>
            <a:r>
              <a:rPr lang="en-US" sz="2300" dirty="0"/>
              <a:t>drwxr-xr-x 4 chef chef 4096 Aug 27 16:17 ..</a:t>
            </a:r>
          </a:p>
          <a:p>
            <a:r>
              <a:rPr lang="en-US" sz="2300" dirty="0"/>
              <a:t>drwxr-xr-x 8 chef chef 4096 Aug 27 16:07 .git</a:t>
            </a:r>
          </a:p>
          <a:p>
            <a:r>
              <a:rPr lang="en-US" sz="2300" dirty="0"/>
              <a:t>-rw-r--r-- 1 chef chef  126 Aug 27 15:46 .gitignore</a:t>
            </a:r>
          </a:p>
          <a:p>
            <a:r>
              <a:rPr lang="en-US" sz="2300" dirty="0"/>
              <a:t>drwxr-xr-x 3 chef chef 4096 Aug 27 18:45 .kitchen</a:t>
            </a:r>
          </a:p>
          <a:p>
            <a:r>
              <a:rPr lang="en-US" sz="2300" dirty="0"/>
              <a:t>-rw-r--r-- 1 chef chef  183 Aug 27 18:44 .kitchen.yml</a:t>
            </a:r>
          </a:p>
          <a:p>
            <a:r>
              <a:rPr lang="en-US" sz="2300" dirty="0"/>
              <a:t>-rw-r--r-- 1 chef chef   47 Aug 27 15:46 Berksfile</a:t>
            </a:r>
          </a:p>
          <a:p>
            <a:r>
              <a:rPr lang="en-US" sz="2300" dirty="0"/>
              <a:t>-rw------- 1 chef chef   77 Aug 27 18:45 Berksfile.lock</a:t>
            </a:r>
          </a:p>
          <a:p>
            <a:r>
              <a:rPr lang="en-US" sz="2300" dirty="0"/>
              <a:t>-rw-r--r-- 1 chef chef   54 Aug 27 15:46 README.md</a:t>
            </a:r>
          </a:p>
          <a:p>
            <a:r>
              <a:rPr lang="en-US" sz="2300" dirty="0"/>
              <a:t>-rw-r--r-- 1 chef chef  974 Aug 27 15:46 chefignore</a:t>
            </a:r>
          </a:p>
          <a:p>
            <a:r>
              <a:rPr lang="en-US" sz="2300" dirty="0"/>
              <a:t>-rw-r--r-- 1 chef chef  198 Aug 27 15:46 metadata.rb</a:t>
            </a:r>
          </a:p>
          <a:p>
            <a:r>
              <a:rPr lang="en-US" sz="2300" dirty="0"/>
              <a:t>drwxr-xr-x 2 chef chef 4096 Aug 27 16:34 </a:t>
            </a:r>
            <a:r>
              <a:rPr lang="en-US" sz="2300" dirty="0" smtClean="0"/>
              <a:t>recipes</a:t>
            </a:r>
            <a:endParaRPr lang="en-US" sz="2300" dirty="0"/>
          </a:p>
        </p:txBody>
      </p:sp>
      <p:sp>
        <p:nvSpPr>
          <p:cNvPr id="3" name="Title 2"/>
          <p:cNvSpPr>
            <a:spLocks noGrp="1"/>
          </p:cNvSpPr>
          <p:nvPr>
            <p:ph type="title"/>
          </p:nvPr>
        </p:nvSpPr>
        <p:spPr/>
        <p:txBody>
          <a:bodyPr/>
          <a:lstStyle/>
          <a:p>
            <a:r>
              <a:rPr lang="en-US" dirty="0" smtClean="0"/>
              <a:t>See the </a:t>
            </a:r>
            <a:r>
              <a:rPr lang="en-US" dirty="0" err="1" smtClean="0"/>
              <a:t>Berksfile.lock</a:t>
            </a:r>
            <a:endParaRPr lang="en-US" dirty="0"/>
          </a:p>
        </p:txBody>
      </p:sp>
      <p:sp>
        <p:nvSpPr>
          <p:cNvPr id="4" name="Text Placeholder 3"/>
          <p:cNvSpPr>
            <a:spLocks noGrp="1"/>
          </p:cNvSpPr>
          <p:nvPr>
            <p:ph type="body" sz="quarter" idx="11"/>
          </p:nvPr>
        </p:nvSpPr>
        <p:spPr/>
        <p:txBody>
          <a:bodyPr/>
          <a:lstStyle/>
          <a:p>
            <a:r>
              <a:rPr lang="en-US" sz="3600" dirty="0" smtClean="0"/>
              <a:t>$ ls -al (or ls -Force if using </a:t>
            </a:r>
            <a:r>
              <a:rPr lang="en-US" sz="3600" dirty="0" err="1" smtClean="0"/>
              <a:t>Powershell</a:t>
            </a:r>
            <a:r>
              <a:rPr lang="en-US" sz="3600" dirty="0" smtClean="0"/>
              <a:t>)</a:t>
            </a:r>
            <a:endParaRPr lang="en-US" sz="3600" dirty="0"/>
          </a:p>
        </p:txBody>
      </p:sp>
    </p:spTree>
    <p:extLst>
      <p:ext uri="{BB962C8B-B14F-4D97-AF65-F5344CB8AC3E}">
        <p14:creationId xmlns:p14="http://schemas.microsoft.com/office/powerpoint/2010/main" val="4115287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4649042"/>
          </a:xfrm>
        </p:spPr>
        <p:txBody>
          <a:bodyPr/>
          <a:lstStyle/>
          <a:p>
            <a:r>
              <a:rPr lang="en-US" dirty="0"/>
              <a:t>DEPENDENCIES</a:t>
            </a:r>
          </a:p>
          <a:p>
            <a:r>
              <a:rPr lang="en-US" dirty="0"/>
              <a:t>  apache</a:t>
            </a:r>
          </a:p>
          <a:p>
            <a:r>
              <a:rPr lang="en-US" dirty="0"/>
              <a:t>    path: .</a:t>
            </a:r>
          </a:p>
          <a:p>
            <a:r>
              <a:rPr lang="en-US" dirty="0"/>
              <a:t>    metadata: true</a:t>
            </a:r>
          </a:p>
          <a:p>
            <a:endParaRPr lang="en-US" dirty="0"/>
          </a:p>
          <a:p>
            <a:r>
              <a:rPr lang="en-US" dirty="0"/>
              <a:t>GRAPH</a:t>
            </a:r>
          </a:p>
          <a:p>
            <a:r>
              <a:rPr lang="en-US" dirty="0"/>
              <a:t>  apache (0.2.1)</a:t>
            </a:r>
          </a:p>
        </p:txBody>
      </p:sp>
      <p:sp>
        <p:nvSpPr>
          <p:cNvPr id="3" name="Title 2"/>
          <p:cNvSpPr>
            <a:spLocks noGrp="1"/>
          </p:cNvSpPr>
          <p:nvPr>
            <p:ph type="title"/>
          </p:nvPr>
        </p:nvSpPr>
        <p:spPr/>
        <p:txBody>
          <a:bodyPr/>
          <a:lstStyle/>
          <a:p>
            <a:r>
              <a:rPr lang="en-US" dirty="0" smtClean="0"/>
              <a:t>See the Contents of the </a:t>
            </a:r>
            <a:r>
              <a:rPr lang="en-US" dirty="0" err="1" smtClean="0"/>
              <a:t>Berksfile.lock</a:t>
            </a:r>
            <a:endParaRPr lang="en-US" dirty="0"/>
          </a:p>
        </p:txBody>
      </p:sp>
      <p:sp>
        <p:nvSpPr>
          <p:cNvPr id="4" name="Text Placeholder 3"/>
          <p:cNvSpPr>
            <a:spLocks noGrp="1"/>
          </p:cNvSpPr>
          <p:nvPr>
            <p:ph type="body" sz="quarter" idx="11"/>
          </p:nvPr>
        </p:nvSpPr>
        <p:spPr/>
        <p:txBody>
          <a:bodyPr/>
          <a:lstStyle/>
          <a:p>
            <a:r>
              <a:rPr lang="en-US" dirty="0" smtClean="0"/>
              <a:t>$ cat </a:t>
            </a:r>
            <a:r>
              <a:rPr lang="en-US" dirty="0" err="1" smtClean="0"/>
              <a:t>Berksfile.lock</a:t>
            </a:r>
            <a:endParaRPr lang="en-US" dirty="0"/>
          </a:p>
        </p:txBody>
      </p:sp>
      <p:sp>
        <p:nvSpPr>
          <p:cNvPr id="5" name="Footer Placeholder 4"/>
          <p:cNvSpPr>
            <a:spLocks noGrp="1"/>
          </p:cNvSpPr>
          <p:nvPr>
            <p:ph type="ftr" sz="quarter" idx="3"/>
          </p:nvPr>
        </p:nvSpPr>
        <p:spPr>
          <a:xfrm>
            <a:off x="324400" y="8579607"/>
            <a:ext cx="5681953" cy="507556"/>
          </a:xfrm>
          <a:prstGeom prst="rect">
            <a:avLst/>
          </a:prstGeom>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4294967295"/>
          </p:nvPr>
        </p:nvSpPr>
        <p:spPr>
          <a:xfrm>
            <a:off x="6299200" y="8579662"/>
            <a:ext cx="3657600" cy="486833"/>
          </a:xfrm>
          <a:prstGeom prst="rect">
            <a:avLst/>
          </a:prstGeom>
        </p:spPr>
        <p:txBody>
          <a:bodyPr/>
          <a:lstStyle/>
          <a:p>
            <a:fld id="{D3C6E21F-9381-4880-84FB-1E73165A9E9D}" type="slidenum">
              <a:rPr lang="en-US" smtClean="0"/>
              <a:pPr/>
              <a:t>86</a:t>
            </a:fld>
            <a:endParaRPr lang="en-US" dirty="0"/>
          </a:p>
        </p:txBody>
      </p:sp>
    </p:spTree>
    <p:extLst>
      <p:ext uri="{BB962C8B-B14F-4D97-AF65-F5344CB8AC3E}">
        <p14:creationId xmlns:p14="http://schemas.microsoft.com/office/powerpoint/2010/main" val="15351636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3914717"/>
          </a:xfrm>
        </p:spPr>
        <p:txBody>
          <a:bodyPr/>
          <a:lstStyle/>
          <a:p>
            <a:r>
              <a:rPr lang="en-US" dirty="0"/>
              <a:t>Uploaded apache (0.2.1) to: 'https://api.opscode.com:443/organizations/steveessentials2'</a:t>
            </a:r>
          </a:p>
        </p:txBody>
      </p:sp>
      <p:sp>
        <p:nvSpPr>
          <p:cNvPr id="3" name="Title 2"/>
          <p:cNvSpPr>
            <a:spLocks noGrp="1"/>
          </p:cNvSpPr>
          <p:nvPr>
            <p:ph type="title"/>
          </p:nvPr>
        </p:nvSpPr>
        <p:spPr/>
        <p:txBody>
          <a:bodyPr>
            <a:normAutofit/>
          </a:bodyPr>
          <a:lstStyle/>
          <a:p>
            <a:r>
              <a:rPr lang="en-US" dirty="0" smtClean="0"/>
              <a:t>Upload </a:t>
            </a:r>
            <a:r>
              <a:rPr lang="en-US" dirty="0"/>
              <a:t>the C</a:t>
            </a:r>
            <a:r>
              <a:rPr lang="en-US" dirty="0" smtClean="0"/>
              <a:t>ookbook </a:t>
            </a:r>
            <a:r>
              <a:rPr lang="en-US" dirty="0"/>
              <a:t>to the Chef Server</a:t>
            </a:r>
          </a:p>
        </p:txBody>
      </p:sp>
      <p:sp>
        <p:nvSpPr>
          <p:cNvPr id="4" name="Text Placeholder 3"/>
          <p:cNvSpPr>
            <a:spLocks noGrp="1"/>
          </p:cNvSpPr>
          <p:nvPr>
            <p:ph type="body" sz="quarter" idx="11"/>
          </p:nvPr>
        </p:nvSpPr>
        <p:spPr/>
        <p:txBody>
          <a:bodyPr/>
          <a:lstStyle/>
          <a:p>
            <a:r>
              <a:rPr lang="en-US" dirty="0" smtClean="0"/>
              <a:t>$ berks upload</a:t>
            </a:r>
            <a:endParaRPr lang="en-US" dirty="0"/>
          </a:p>
        </p:txBody>
      </p:sp>
    </p:spTree>
    <p:extLst>
      <p:ext uri="{BB962C8B-B14F-4D97-AF65-F5344CB8AC3E}">
        <p14:creationId xmlns:p14="http://schemas.microsoft.com/office/powerpoint/2010/main" val="2738112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3829657"/>
          </a:xfrm>
        </p:spPr>
        <p:txBody>
          <a:bodyPr/>
          <a:lstStyle/>
          <a:p>
            <a:r>
              <a:rPr lang="en-US" dirty="0"/>
              <a:t>apache        </a:t>
            </a:r>
            <a:r>
              <a:rPr lang="en-US" dirty="0" smtClean="0"/>
              <a:t>0.2.1</a:t>
            </a:r>
            <a:endParaRPr lang="en-US" dirty="0"/>
          </a:p>
        </p:txBody>
      </p:sp>
      <p:sp>
        <p:nvSpPr>
          <p:cNvPr id="3" name="Title 2"/>
          <p:cNvSpPr>
            <a:spLocks noGrp="1"/>
          </p:cNvSpPr>
          <p:nvPr>
            <p:ph type="title"/>
          </p:nvPr>
        </p:nvSpPr>
        <p:spPr>
          <a:xfrm>
            <a:off x="324400" y="304800"/>
            <a:ext cx="15931600" cy="827577"/>
          </a:xfrm>
        </p:spPr>
        <p:txBody>
          <a:bodyPr>
            <a:normAutofit/>
          </a:bodyPr>
          <a:lstStyle/>
          <a:p>
            <a:r>
              <a:rPr lang="en-US" dirty="0" smtClean="0"/>
              <a:t>Display Cookbooks </a:t>
            </a:r>
            <a:r>
              <a:rPr lang="en-US" dirty="0"/>
              <a:t>within Y</a:t>
            </a:r>
            <a:r>
              <a:rPr lang="en-US" dirty="0" smtClean="0"/>
              <a:t>our Org </a:t>
            </a:r>
            <a:endParaRPr lang="en-US" dirty="0"/>
          </a:p>
        </p:txBody>
      </p:sp>
      <p:sp>
        <p:nvSpPr>
          <p:cNvPr id="4" name="Text Placeholder 3"/>
          <p:cNvSpPr>
            <a:spLocks noGrp="1"/>
          </p:cNvSpPr>
          <p:nvPr>
            <p:ph type="body" sz="quarter" idx="11"/>
          </p:nvPr>
        </p:nvSpPr>
        <p:spPr>
          <a:xfrm>
            <a:off x="1121104" y="1361872"/>
            <a:ext cx="14422528" cy="705062"/>
          </a:xfrm>
        </p:spPr>
        <p:txBody>
          <a:bodyPr/>
          <a:lstStyle/>
          <a:p>
            <a:r>
              <a:rPr lang="en-US" dirty="0" smtClean="0"/>
              <a:t>$ knife cookbook list</a:t>
            </a:r>
            <a:endParaRPr lang="en-US" dirty="0"/>
          </a:p>
        </p:txBody>
      </p:sp>
    </p:spTree>
    <p:extLst>
      <p:ext uri="{BB962C8B-B14F-4D97-AF65-F5344CB8AC3E}">
        <p14:creationId xmlns:p14="http://schemas.microsoft.com/office/powerpoint/2010/main" val="694695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Cloud 37"/>
          <p:cNvSpPr/>
          <p:nvPr/>
        </p:nvSpPr>
        <p:spPr bwMode="auto">
          <a:xfrm>
            <a:off x="307248" y="1823168"/>
            <a:ext cx="6370277" cy="5428528"/>
          </a:xfrm>
          <a:prstGeom prst="cloud">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pic>
        <p:nvPicPr>
          <p:cNvPr id="3" name="Picture 2"/>
          <p:cNvPicPr>
            <a:picLocks noChangeAspect="1"/>
          </p:cNvPicPr>
          <p:nvPr/>
        </p:nvPicPr>
        <p:blipFill>
          <a:blip r:embed="rId3"/>
          <a:stretch>
            <a:fillRect/>
          </a:stretch>
        </p:blipFill>
        <p:spPr>
          <a:xfrm>
            <a:off x="11801344" y="2273836"/>
            <a:ext cx="2882379" cy="3543909"/>
          </a:xfrm>
          <a:prstGeom prst="rect">
            <a:avLst/>
          </a:prstGeom>
        </p:spPr>
      </p:pic>
      <p:sp>
        <p:nvSpPr>
          <p:cNvPr id="39" name="Can 38"/>
          <p:cNvSpPr/>
          <p:nvPr/>
        </p:nvSpPr>
        <p:spPr bwMode="auto">
          <a:xfrm>
            <a:off x="3113452" y="3093236"/>
            <a:ext cx="1147059" cy="471156"/>
          </a:xfrm>
          <a:prstGeom prst="can">
            <a:avLst/>
          </a:prstGeom>
          <a:ln>
            <a:headEnd type="none" w="med" len="med"/>
            <a:tailEnd type="none" w="med" len="med"/>
          </a:ln>
          <a:scene3d>
            <a:camera prst="perspectiveRight"/>
            <a:lightRig rig="threePt" dir="t">
              <a:rot lat="0" lon="0" rev="20400000"/>
            </a:lightRig>
          </a:scene3d>
          <a:sp3d contourW="6350">
            <a:bevelT w="41275" h="19050" prst="angle"/>
            <a:contourClr>
              <a:schemeClr val="dk1">
                <a:shade val="25000"/>
                <a:satMod val="150000"/>
              </a:schemeClr>
            </a:contourClr>
          </a:sp3d>
        </p:spPr>
        <p:style>
          <a:lnRef idx="0">
            <a:schemeClr val="dk1"/>
          </a:lnRef>
          <a:fillRef idx="3">
            <a:schemeClr val="dk1"/>
          </a:fillRef>
          <a:effectRef idx="3">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40" name="Can 39"/>
          <p:cNvSpPr/>
          <p:nvPr/>
        </p:nvSpPr>
        <p:spPr bwMode="auto">
          <a:xfrm>
            <a:off x="3081503" y="3655337"/>
            <a:ext cx="1147059" cy="471156"/>
          </a:xfrm>
          <a:prstGeom prst="can">
            <a:avLst/>
          </a:prstGeom>
          <a:ln>
            <a:headEnd type="none" w="med" len="med"/>
            <a:tailEnd type="none" w="med" len="med"/>
          </a:ln>
          <a:scene3d>
            <a:camera prst="perspectiveRight"/>
            <a:lightRig rig="threePt" dir="t">
              <a:rot lat="0" lon="0" rev="20400000"/>
            </a:lightRig>
          </a:scene3d>
          <a:sp3d contourW="6350">
            <a:bevelT w="41275" h="19050" prst="angle"/>
            <a:contourClr>
              <a:schemeClr val="dk1">
                <a:shade val="25000"/>
                <a:satMod val="150000"/>
              </a:schemeClr>
            </a:contourClr>
          </a:sp3d>
        </p:spPr>
        <p:style>
          <a:lnRef idx="0">
            <a:schemeClr val="dk1"/>
          </a:lnRef>
          <a:fillRef idx="3">
            <a:schemeClr val="dk1"/>
          </a:fillRef>
          <a:effectRef idx="3">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41" name="Can 40"/>
          <p:cNvSpPr/>
          <p:nvPr/>
        </p:nvSpPr>
        <p:spPr bwMode="auto">
          <a:xfrm>
            <a:off x="2999570" y="5294137"/>
            <a:ext cx="1147059" cy="471156"/>
          </a:xfrm>
          <a:prstGeom prst="can">
            <a:avLst/>
          </a:prstGeom>
          <a:ln>
            <a:headEnd type="none" w="med" len="med"/>
            <a:tailEnd type="none" w="med" len="med"/>
          </a:ln>
          <a:scene3d>
            <a:camera prst="perspectiveRight"/>
            <a:lightRig rig="threePt" dir="t">
              <a:rot lat="0" lon="0" rev="20400000"/>
            </a:lightRig>
          </a:scene3d>
          <a:sp3d contourW="6350">
            <a:bevelT w="41275" h="19050" prst="angle"/>
            <a:contourClr>
              <a:schemeClr val="dk1">
                <a:shade val="25000"/>
                <a:satMod val="150000"/>
              </a:schemeClr>
            </a:contourClr>
          </a:sp3d>
        </p:spPr>
        <p:style>
          <a:lnRef idx="0">
            <a:schemeClr val="dk1"/>
          </a:lnRef>
          <a:fillRef idx="3">
            <a:schemeClr val="dk1"/>
          </a:fillRef>
          <a:effectRef idx="3">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42" name="Can 41"/>
          <p:cNvSpPr/>
          <p:nvPr/>
        </p:nvSpPr>
        <p:spPr bwMode="auto">
          <a:xfrm>
            <a:off x="2979086" y="5929173"/>
            <a:ext cx="1147059" cy="471156"/>
          </a:xfrm>
          <a:prstGeom prst="can">
            <a:avLst/>
          </a:prstGeom>
          <a:ln>
            <a:headEnd type="none" w="med" len="med"/>
            <a:tailEnd type="none" w="med" len="med"/>
          </a:ln>
          <a:scene3d>
            <a:camera prst="perspectiveRight"/>
            <a:lightRig rig="threePt" dir="t">
              <a:rot lat="0" lon="0" rev="20400000"/>
            </a:lightRig>
          </a:scene3d>
          <a:sp3d contourW="6350">
            <a:bevelT w="41275" h="19050" prst="angle"/>
            <a:contourClr>
              <a:schemeClr val="dk1">
                <a:shade val="25000"/>
                <a:satMod val="150000"/>
              </a:schemeClr>
            </a:contourClr>
          </a:sp3d>
        </p:spPr>
        <p:style>
          <a:lnRef idx="0">
            <a:schemeClr val="dk1"/>
          </a:lnRef>
          <a:fillRef idx="3">
            <a:schemeClr val="dk1"/>
          </a:fillRef>
          <a:effectRef idx="3">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43" name="Freeform 42"/>
          <p:cNvSpPr/>
          <p:nvPr/>
        </p:nvSpPr>
        <p:spPr>
          <a:xfrm>
            <a:off x="11272016" y="962796"/>
            <a:ext cx="4983984" cy="1337094"/>
          </a:xfrm>
          <a:custGeom>
            <a:avLst/>
            <a:gdLst>
              <a:gd name="connsiteX0" fmla="*/ 0 w 4057388"/>
              <a:gd name="connsiteY0" fmla="*/ 0 h 1337094"/>
              <a:gd name="connsiteX1" fmla="*/ 4057388 w 4057388"/>
              <a:gd name="connsiteY1" fmla="*/ 0 h 1337094"/>
              <a:gd name="connsiteX2" fmla="*/ 4057388 w 4057388"/>
              <a:gd name="connsiteY2" fmla="*/ 1337094 h 1337094"/>
              <a:gd name="connsiteX3" fmla="*/ 0 w 4057388"/>
              <a:gd name="connsiteY3" fmla="*/ 1337094 h 1337094"/>
              <a:gd name="connsiteX4" fmla="*/ 0 w 4057388"/>
              <a:gd name="connsiteY4" fmla="*/ 0 h 13370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57388" h="1337094">
                <a:moveTo>
                  <a:pt x="0" y="0"/>
                </a:moveTo>
                <a:lnTo>
                  <a:pt x="4057388" y="0"/>
                </a:lnTo>
                <a:lnTo>
                  <a:pt x="4057388" y="1337094"/>
                </a:lnTo>
                <a:lnTo>
                  <a:pt x="0" y="1337094"/>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81268" tIns="81268" rIns="81268" bIns="81268" numCol="1" spcCol="1269" anchor="ctr" anchorCtr="0">
            <a:no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defTabSz="2844392">
              <a:lnSpc>
                <a:spcPct val="90000"/>
              </a:lnSpc>
              <a:spcBef>
                <a:spcPct val="0"/>
              </a:spcBef>
              <a:spcAft>
                <a:spcPct val="35000"/>
              </a:spcAft>
            </a:pPr>
            <a:r>
              <a:rPr lang="en-US" sz="6400" b="1" dirty="0" smtClean="0">
                <a:ln w="11430"/>
                <a:solidFill>
                  <a:srgbClr val="2B2B2B"/>
                </a:solidFill>
                <a:effectLst>
                  <a:outerShdw blurRad="50800" dist="39000" dir="5460000" algn="tl">
                    <a:srgbClr val="000000">
                      <a:alpha val="38000"/>
                    </a:srgbClr>
                  </a:outerShdw>
                </a:effectLst>
              </a:rPr>
              <a:t>Chef Server</a:t>
            </a:r>
            <a:endParaRPr lang="en-US" sz="6400" b="1" dirty="0">
              <a:ln w="11430"/>
              <a:solidFill>
                <a:srgbClr val="2B2B2B"/>
              </a:solidFill>
              <a:effectLst>
                <a:outerShdw blurRad="50800" dist="39000" dir="5460000" algn="tl">
                  <a:srgbClr val="000000">
                    <a:alpha val="38000"/>
                  </a:srgbClr>
                </a:outerShdw>
              </a:effectLst>
            </a:endParaRPr>
          </a:p>
        </p:txBody>
      </p:sp>
      <p:sp>
        <p:nvSpPr>
          <p:cNvPr id="44" name="Freeform 43"/>
          <p:cNvSpPr/>
          <p:nvPr/>
        </p:nvSpPr>
        <p:spPr>
          <a:xfrm>
            <a:off x="-625962" y="553095"/>
            <a:ext cx="7283010" cy="1337094"/>
          </a:xfrm>
          <a:custGeom>
            <a:avLst/>
            <a:gdLst>
              <a:gd name="connsiteX0" fmla="*/ 0 w 4057388"/>
              <a:gd name="connsiteY0" fmla="*/ 0 h 1337094"/>
              <a:gd name="connsiteX1" fmla="*/ 4057388 w 4057388"/>
              <a:gd name="connsiteY1" fmla="*/ 0 h 1337094"/>
              <a:gd name="connsiteX2" fmla="*/ 4057388 w 4057388"/>
              <a:gd name="connsiteY2" fmla="*/ 1337094 h 1337094"/>
              <a:gd name="connsiteX3" fmla="*/ 0 w 4057388"/>
              <a:gd name="connsiteY3" fmla="*/ 1337094 h 1337094"/>
              <a:gd name="connsiteX4" fmla="*/ 0 w 4057388"/>
              <a:gd name="connsiteY4" fmla="*/ 0 h 13370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57388" h="1337094">
                <a:moveTo>
                  <a:pt x="0" y="0"/>
                </a:moveTo>
                <a:lnTo>
                  <a:pt x="4057388" y="0"/>
                </a:lnTo>
                <a:lnTo>
                  <a:pt x="4057388" y="1337094"/>
                </a:lnTo>
                <a:lnTo>
                  <a:pt x="0" y="1337094"/>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81268" tIns="81268" rIns="81268" bIns="81268" numCol="1" spcCol="1269" anchor="ctr" anchorCtr="0">
            <a:no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defTabSz="2844392">
              <a:lnSpc>
                <a:spcPct val="90000"/>
              </a:lnSpc>
              <a:spcBef>
                <a:spcPct val="0"/>
              </a:spcBef>
              <a:spcAft>
                <a:spcPct val="35000"/>
              </a:spcAft>
            </a:pPr>
            <a:r>
              <a:rPr lang="en-US" sz="6400" b="1" dirty="0" smtClean="0">
                <a:ln w="11430"/>
                <a:solidFill>
                  <a:srgbClr val="2B2B2B"/>
                </a:solidFill>
                <a:effectLst>
                  <a:outerShdw blurRad="50800" dist="39000" dir="5460000" algn="tl">
                    <a:srgbClr val="000000">
                      <a:alpha val="38000"/>
                    </a:srgbClr>
                  </a:outerShdw>
                </a:effectLst>
              </a:rPr>
              <a:t>Nodes</a:t>
            </a:r>
            <a:endParaRPr lang="en-US" sz="6400" b="1" dirty="0">
              <a:ln w="11430"/>
              <a:solidFill>
                <a:srgbClr val="2B2B2B"/>
              </a:solidFill>
              <a:effectLst>
                <a:outerShdw blurRad="50800" dist="39000" dir="5460000" algn="tl">
                  <a:srgbClr val="000000">
                    <a:alpha val="38000"/>
                  </a:srgbClr>
                </a:outerShdw>
              </a:effectLst>
            </a:endParaRPr>
          </a:p>
        </p:txBody>
      </p:sp>
      <p:sp>
        <p:nvSpPr>
          <p:cNvPr id="33" name="Rectangle 32"/>
          <p:cNvSpPr/>
          <p:nvPr/>
        </p:nvSpPr>
        <p:spPr>
          <a:xfrm>
            <a:off x="6492757" y="2929357"/>
            <a:ext cx="1086039" cy="144655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8800" b="1" dirty="0" smtClean="0">
                <a:ln w="11430"/>
                <a:solidFill>
                  <a:srgbClr val="076E8F"/>
                </a:solidFill>
                <a:effectLst>
                  <a:outerShdw blurRad="50800" dist="39000" dir="5460000" algn="tl">
                    <a:srgbClr val="000000">
                      <a:alpha val="38000"/>
                    </a:srgbClr>
                  </a:outerShdw>
                </a:effectLst>
              </a:rPr>
              <a:t>?</a:t>
            </a:r>
            <a:endParaRPr lang="en-US" sz="8800" b="1" dirty="0">
              <a:ln w="11430"/>
              <a:solidFill>
                <a:srgbClr val="076E8F"/>
              </a:solidFill>
              <a:effectLst>
                <a:outerShdw blurRad="50800" dist="39000" dir="5460000" algn="tl">
                  <a:srgbClr val="000000">
                    <a:alpha val="38000"/>
                  </a:srgbClr>
                </a:outerShdw>
              </a:effectLst>
            </a:endParaRPr>
          </a:p>
        </p:txBody>
      </p:sp>
      <p:sp>
        <p:nvSpPr>
          <p:cNvPr id="52" name="Rectangle 51"/>
          <p:cNvSpPr/>
          <p:nvPr/>
        </p:nvSpPr>
        <p:spPr>
          <a:xfrm>
            <a:off x="7198210" y="2917877"/>
            <a:ext cx="1086039" cy="144655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8800" b="1" dirty="0" smtClean="0">
                <a:ln w="11430"/>
                <a:solidFill>
                  <a:srgbClr val="076E8F"/>
                </a:solidFill>
                <a:effectLst>
                  <a:outerShdw blurRad="50800" dist="39000" dir="5460000" algn="tl">
                    <a:srgbClr val="000000">
                      <a:alpha val="38000"/>
                    </a:srgbClr>
                  </a:outerShdw>
                </a:effectLst>
              </a:rPr>
              <a:t>?</a:t>
            </a:r>
            <a:endParaRPr lang="en-US" sz="8800" b="1" dirty="0">
              <a:ln w="11430"/>
              <a:solidFill>
                <a:srgbClr val="076E8F"/>
              </a:solidFill>
              <a:effectLst>
                <a:outerShdw blurRad="50800" dist="39000" dir="5460000" algn="tl">
                  <a:srgbClr val="000000">
                    <a:alpha val="38000"/>
                  </a:srgbClr>
                </a:outerShdw>
              </a:effectLst>
            </a:endParaRPr>
          </a:p>
        </p:txBody>
      </p:sp>
      <p:sp>
        <p:nvSpPr>
          <p:cNvPr id="53" name="Rectangle 52"/>
          <p:cNvSpPr/>
          <p:nvPr/>
        </p:nvSpPr>
        <p:spPr>
          <a:xfrm>
            <a:off x="7935586" y="2917877"/>
            <a:ext cx="1086039" cy="144655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8800" b="1" dirty="0" smtClean="0">
                <a:ln w="11430"/>
                <a:solidFill>
                  <a:srgbClr val="076E8F"/>
                </a:solidFill>
                <a:effectLst>
                  <a:outerShdw blurRad="50800" dist="39000" dir="5460000" algn="tl">
                    <a:srgbClr val="000000">
                      <a:alpha val="38000"/>
                    </a:srgbClr>
                  </a:outerShdw>
                </a:effectLst>
              </a:rPr>
              <a:t>?</a:t>
            </a:r>
            <a:endParaRPr lang="en-US" sz="8800" b="1" dirty="0">
              <a:ln w="11430"/>
              <a:solidFill>
                <a:srgbClr val="076E8F"/>
              </a:solidFill>
              <a:effectLst>
                <a:outerShdw blurRad="50800" dist="39000" dir="5460000" algn="tl">
                  <a:srgbClr val="000000">
                    <a:alpha val="38000"/>
                  </a:srgbClr>
                </a:outerShdw>
              </a:effectLst>
            </a:endParaRPr>
          </a:p>
        </p:txBody>
      </p:sp>
      <p:sp>
        <p:nvSpPr>
          <p:cNvPr id="54" name="Rectangle 53"/>
          <p:cNvSpPr/>
          <p:nvPr/>
        </p:nvSpPr>
        <p:spPr>
          <a:xfrm>
            <a:off x="8652491" y="2917877"/>
            <a:ext cx="1086039" cy="144655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8800" b="1" dirty="0" smtClean="0">
                <a:ln w="11430"/>
                <a:solidFill>
                  <a:srgbClr val="076E8F"/>
                </a:solidFill>
                <a:effectLst>
                  <a:outerShdw blurRad="50800" dist="39000" dir="5460000" algn="tl">
                    <a:srgbClr val="000000">
                      <a:alpha val="38000"/>
                    </a:srgbClr>
                  </a:outerShdw>
                </a:effectLst>
              </a:rPr>
              <a:t>?</a:t>
            </a:r>
            <a:endParaRPr lang="en-US" sz="8800" b="1" dirty="0">
              <a:ln w="11430"/>
              <a:solidFill>
                <a:srgbClr val="076E8F"/>
              </a:solidFill>
              <a:effectLst>
                <a:outerShdw blurRad="50800" dist="39000" dir="5460000" algn="tl">
                  <a:srgbClr val="000000">
                    <a:alpha val="38000"/>
                  </a:srgbClr>
                </a:outerShdw>
              </a:effectLst>
            </a:endParaRPr>
          </a:p>
        </p:txBody>
      </p:sp>
      <p:sp>
        <p:nvSpPr>
          <p:cNvPr id="55" name="Rectangle 54"/>
          <p:cNvSpPr/>
          <p:nvPr/>
        </p:nvSpPr>
        <p:spPr>
          <a:xfrm>
            <a:off x="9369396" y="2897392"/>
            <a:ext cx="1086039" cy="144655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8800" b="1" dirty="0" smtClean="0">
                <a:ln w="11430"/>
                <a:solidFill>
                  <a:srgbClr val="076E8F"/>
                </a:solidFill>
                <a:effectLst>
                  <a:outerShdw blurRad="50800" dist="39000" dir="5460000" algn="tl">
                    <a:srgbClr val="000000">
                      <a:alpha val="38000"/>
                    </a:srgbClr>
                  </a:outerShdw>
                </a:effectLst>
              </a:rPr>
              <a:t>?</a:t>
            </a:r>
            <a:endParaRPr lang="en-US" sz="8800" b="1" dirty="0">
              <a:ln w="11430"/>
              <a:solidFill>
                <a:srgbClr val="076E8F"/>
              </a:solidFill>
              <a:effectLst>
                <a:outerShdw blurRad="50800" dist="39000" dir="5460000" algn="tl">
                  <a:srgbClr val="000000">
                    <a:alpha val="38000"/>
                  </a:srgbClr>
                </a:outerShdw>
              </a:effectLst>
            </a:endParaRPr>
          </a:p>
        </p:txBody>
      </p:sp>
      <p:sp>
        <p:nvSpPr>
          <p:cNvPr id="56" name="Rectangle 55"/>
          <p:cNvSpPr/>
          <p:nvPr/>
        </p:nvSpPr>
        <p:spPr>
          <a:xfrm>
            <a:off x="10086301" y="2897392"/>
            <a:ext cx="1086039" cy="144655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8800" b="1" dirty="0" smtClean="0">
                <a:ln w="11430"/>
                <a:solidFill>
                  <a:srgbClr val="076E8F"/>
                </a:solidFill>
                <a:effectLst>
                  <a:outerShdw blurRad="50800" dist="39000" dir="5460000" algn="tl">
                    <a:srgbClr val="000000">
                      <a:alpha val="38000"/>
                    </a:srgbClr>
                  </a:outerShdw>
                </a:effectLst>
              </a:rPr>
              <a:t>?</a:t>
            </a:r>
            <a:endParaRPr lang="en-US" sz="8800" b="1" dirty="0">
              <a:ln w="11430"/>
              <a:solidFill>
                <a:srgbClr val="076E8F"/>
              </a:solidFill>
              <a:effectLst>
                <a:outerShdw blurRad="50800" dist="39000" dir="5460000" algn="tl">
                  <a:srgbClr val="000000">
                    <a:alpha val="38000"/>
                  </a:srgbClr>
                </a:outerShdw>
              </a:effectLst>
            </a:endParaRPr>
          </a:p>
        </p:txBody>
      </p:sp>
      <p:sp>
        <p:nvSpPr>
          <p:cNvPr id="57" name="Rectangle 56"/>
          <p:cNvSpPr/>
          <p:nvPr/>
        </p:nvSpPr>
        <p:spPr>
          <a:xfrm>
            <a:off x="10812225" y="2885912"/>
            <a:ext cx="1086039" cy="144655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8800" b="1" dirty="0" smtClean="0">
                <a:ln w="11430"/>
                <a:solidFill>
                  <a:srgbClr val="076E8F"/>
                </a:solidFill>
                <a:effectLst>
                  <a:outerShdw blurRad="50800" dist="39000" dir="5460000" algn="tl">
                    <a:srgbClr val="000000">
                      <a:alpha val="38000"/>
                    </a:srgbClr>
                  </a:outerShdw>
                </a:effectLst>
              </a:rPr>
              <a:t>?</a:t>
            </a:r>
            <a:endParaRPr lang="en-US" sz="8800" b="1" dirty="0">
              <a:ln w="11430"/>
              <a:solidFill>
                <a:srgbClr val="076E8F"/>
              </a:solidFill>
              <a:effectLst>
                <a:outerShdw blurRad="50800" dist="39000" dir="5460000" algn="tl">
                  <a:srgbClr val="000000">
                    <a:alpha val="38000"/>
                  </a:srgbClr>
                </a:outerShdw>
              </a:effectLst>
            </a:endParaRPr>
          </a:p>
        </p:txBody>
      </p:sp>
      <p:sp>
        <p:nvSpPr>
          <p:cNvPr id="37" name="Oval Callout 36"/>
          <p:cNvSpPr/>
          <p:nvPr/>
        </p:nvSpPr>
        <p:spPr bwMode="auto">
          <a:xfrm>
            <a:off x="6677532" y="5551440"/>
            <a:ext cx="6063034" cy="1905107"/>
          </a:xfrm>
          <a:prstGeom prst="wedgeEllipseCallout">
            <a:avLst>
              <a:gd name="adj1" fmla="val -49549"/>
              <a:gd name="adj2" fmla="val -83737"/>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400" dirty="0" err="1" smtClean="0">
                <a:gradFill>
                  <a:gsLst>
                    <a:gs pos="0">
                      <a:srgbClr val="FFFFFF"/>
                    </a:gs>
                    <a:gs pos="100000">
                      <a:srgbClr val="FFFFFF"/>
                    </a:gs>
                  </a:gsLst>
                  <a:lin ang="5400000" scaled="0"/>
                </a:gradFill>
              </a:rPr>
              <a:t>Yo</a:t>
            </a:r>
            <a:r>
              <a:rPr lang="en-US" sz="2400" dirty="0" smtClean="0">
                <a:gradFill>
                  <a:gsLst>
                    <a:gs pos="0">
                      <a:srgbClr val="FFFFFF"/>
                    </a:gs>
                    <a:gs pos="100000">
                      <a:srgbClr val="FFFFFF"/>
                    </a:gs>
                  </a:gsLst>
                  <a:lin ang="5400000" scaled="0"/>
                </a:gradFill>
              </a:rPr>
              <a:t>!  Chef Server, do you have an updates for me?</a:t>
            </a:r>
          </a:p>
        </p:txBody>
      </p:sp>
    </p:spTree>
    <p:extLst>
      <p:ext uri="{BB962C8B-B14F-4D97-AF65-F5344CB8AC3E}">
        <p14:creationId xmlns:p14="http://schemas.microsoft.com/office/powerpoint/2010/main" val="1649766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250"/>
                                  </p:stCondLst>
                                  <p:iterate type="lt">
                                    <p:tmAbs val="500"/>
                                  </p:iterate>
                                  <p:childTnLst>
                                    <p:set>
                                      <p:cBhvr>
                                        <p:cTn id="9" dur="1" fill="hold">
                                          <p:stCondLst>
                                            <p:cond delay="0"/>
                                          </p:stCondLst>
                                        </p:cTn>
                                        <p:tgtEl>
                                          <p:spTgt spid="52"/>
                                        </p:tgtEl>
                                        <p:attrNameLst>
                                          <p:attrName>style.visibility</p:attrName>
                                        </p:attrNameLst>
                                      </p:cBhvr>
                                      <p:to>
                                        <p:strVal val="visible"/>
                                      </p:to>
                                    </p:set>
                                  </p:childTnLst>
                                </p:cTn>
                              </p:par>
                            </p:childTnLst>
                          </p:cTn>
                        </p:par>
                        <p:par>
                          <p:cTn id="10" fill="hold">
                            <p:stCondLst>
                              <p:cond delay="250"/>
                            </p:stCondLst>
                            <p:childTnLst>
                              <p:par>
                                <p:cTn id="11" presetID="1" presetClass="entr" presetSubtype="0" fill="hold" grpId="0" nodeType="afterEffect">
                                  <p:stCondLst>
                                    <p:cond delay="250"/>
                                  </p:stCondLst>
                                  <p:iterate type="lt">
                                    <p:tmAbs val="500"/>
                                  </p:iterate>
                                  <p:childTnLst>
                                    <p:set>
                                      <p:cBhvr>
                                        <p:cTn id="12" dur="1" fill="hold">
                                          <p:stCondLst>
                                            <p:cond delay="0"/>
                                          </p:stCondLst>
                                        </p:cTn>
                                        <p:tgtEl>
                                          <p:spTgt spid="53"/>
                                        </p:tgtEl>
                                        <p:attrNameLst>
                                          <p:attrName>style.visibility</p:attrName>
                                        </p:attrNameLst>
                                      </p:cBhvr>
                                      <p:to>
                                        <p:strVal val="visible"/>
                                      </p:to>
                                    </p:set>
                                  </p:childTnLst>
                                </p:cTn>
                              </p:par>
                            </p:childTnLst>
                          </p:cTn>
                        </p:par>
                        <p:par>
                          <p:cTn id="13" fill="hold">
                            <p:stCondLst>
                              <p:cond delay="500"/>
                            </p:stCondLst>
                            <p:childTnLst>
                              <p:par>
                                <p:cTn id="14" presetID="1" presetClass="entr" presetSubtype="0" fill="hold" grpId="0" nodeType="afterEffect">
                                  <p:stCondLst>
                                    <p:cond delay="250"/>
                                  </p:stCondLst>
                                  <p:iterate type="lt">
                                    <p:tmAbs val="500"/>
                                  </p:iterate>
                                  <p:childTnLst>
                                    <p:set>
                                      <p:cBhvr>
                                        <p:cTn id="15" dur="1" fill="hold">
                                          <p:stCondLst>
                                            <p:cond delay="0"/>
                                          </p:stCondLst>
                                        </p:cTn>
                                        <p:tgtEl>
                                          <p:spTgt spid="54"/>
                                        </p:tgtEl>
                                        <p:attrNameLst>
                                          <p:attrName>style.visibility</p:attrName>
                                        </p:attrNameLst>
                                      </p:cBhvr>
                                      <p:to>
                                        <p:strVal val="visible"/>
                                      </p:to>
                                    </p:set>
                                  </p:childTnLst>
                                </p:cTn>
                              </p:par>
                            </p:childTnLst>
                          </p:cTn>
                        </p:par>
                        <p:par>
                          <p:cTn id="16" fill="hold">
                            <p:stCondLst>
                              <p:cond delay="750"/>
                            </p:stCondLst>
                            <p:childTnLst>
                              <p:par>
                                <p:cTn id="17" presetID="1" presetClass="entr" presetSubtype="0" fill="hold" grpId="0" nodeType="afterEffect">
                                  <p:stCondLst>
                                    <p:cond delay="250"/>
                                  </p:stCondLst>
                                  <p:iterate type="lt">
                                    <p:tmAbs val="500"/>
                                  </p:iterate>
                                  <p:childTnLst>
                                    <p:set>
                                      <p:cBhvr>
                                        <p:cTn id="18" dur="1" fill="hold">
                                          <p:stCondLst>
                                            <p:cond delay="0"/>
                                          </p:stCondLst>
                                        </p:cTn>
                                        <p:tgtEl>
                                          <p:spTgt spid="55"/>
                                        </p:tgtEl>
                                        <p:attrNameLst>
                                          <p:attrName>style.visibility</p:attrName>
                                        </p:attrNameLst>
                                      </p:cBhvr>
                                      <p:to>
                                        <p:strVal val="visible"/>
                                      </p:to>
                                    </p:set>
                                  </p:childTnLst>
                                </p:cTn>
                              </p:par>
                            </p:childTnLst>
                          </p:cTn>
                        </p:par>
                        <p:par>
                          <p:cTn id="19" fill="hold">
                            <p:stCondLst>
                              <p:cond delay="1000"/>
                            </p:stCondLst>
                            <p:childTnLst>
                              <p:par>
                                <p:cTn id="20" presetID="1" presetClass="entr" presetSubtype="0" fill="hold" grpId="0" nodeType="afterEffect">
                                  <p:stCondLst>
                                    <p:cond delay="250"/>
                                  </p:stCondLst>
                                  <p:iterate type="lt">
                                    <p:tmAbs val="500"/>
                                  </p:iterate>
                                  <p:childTnLst>
                                    <p:set>
                                      <p:cBhvr>
                                        <p:cTn id="21" dur="1" fill="hold">
                                          <p:stCondLst>
                                            <p:cond delay="0"/>
                                          </p:stCondLst>
                                        </p:cTn>
                                        <p:tgtEl>
                                          <p:spTgt spid="56"/>
                                        </p:tgtEl>
                                        <p:attrNameLst>
                                          <p:attrName>style.visibility</p:attrName>
                                        </p:attrNameLst>
                                      </p:cBhvr>
                                      <p:to>
                                        <p:strVal val="visible"/>
                                      </p:to>
                                    </p:set>
                                  </p:childTnLst>
                                </p:cTn>
                              </p:par>
                            </p:childTnLst>
                          </p:cTn>
                        </p:par>
                        <p:par>
                          <p:cTn id="22" fill="hold">
                            <p:stCondLst>
                              <p:cond delay="1250"/>
                            </p:stCondLst>
                            <p:childTnLst>
                              <p:par>
                                <p:cTn id="23" presetID="1" presetClass="entr" presetSubtype="0" fill="hold" grpId="0" nodeType="afterEffect">
                                  <p:stCondLst>
                                    <p:cond delay="250"/>
                                  </p:stCondLst>
                                  <p:iterate type="lt">
                                    <p:tmAbs val="500"/>
                                  </p:iterate>
                                  <p:childTnLst>
                                    <p:set>
                                      <p:cBhvr>
                                        <p:cTn id="24" dur="1" fill="hold">
                                          <p:stCondLst>
                                            <p:cond delay="0"/>
                                          </p:stCondLst>
                                        </p:cTn>
                                        <p:tgtEl>
                                          <p:spTgt spid="57"/>
                                        </p:tgtEl>
                                        <p:attrNameLst>
                                          <p:attrName>style.visibility</p:attrName>
                                        </p:attrNameLst>
                                      </p:cBhvr>
                                      <p:to>
                                        <p:strVal val="visible"/>
                                      </p:to>
                                    </p:set>
                                  </p:childTnLst>
                                </p:cTn>
                              </p:par>
                            </p:childTnLst>
                          </p:cTn>
                        </p:par>
                        <p:par>
                          <p:cTn id="25" fill="hold">
                            <p:stCondLst>
                              <p:cond delay="1500"/>
                            </p:stCondLst>
                            <p:childTnLst>
                              <p:par>
                                <p:cTn id="26" presetID="55" presetClass="entr" presetSubtype="0" fill="hold" grpId="0" nodeType="afterEffect">
                                  <p:stCondLst>
                                    <p:cond delay="1000"/>
                                  </p:stCondLst>
                                  <p:childTnLst>
                                    <p:set>
                                      <p:cBhvr>
                                        <p:cTn id="27" dur="1" fill="hold">
                                          <p:stCondLst>
                                            <p:cond delay="0"/>
                                          </p:stCondLst>
                                        </p:cTn>
                                        <p:tgtEl>
                                          <p:spTgt spid="37"/>
                                        </p:tgtEl>
                                        <p:attrNameLst>
                                          <p:attrName>style.visibility</p:attrName>
                                        </p:attrNameLst>
                                      </p:cBhvr>
                                      <p:to>
                                        <p:strVal val="visible"/>
                                      </p:to>
                                    </p:set>
                                    <p:anim calcmode="lin" valueType="num">
                                      <p:cBhvr>
                                        <p:cTn id="28" dur="1000" fill="hold"/>
                                        <p:tgtEl>
                                          <p:spTgt spid="37"/>
                                        </p:tgtEl>
                                        <p:attrNameLst>
                                          <p:attrName>ppt_w</p:attrName>
                                        </p:attrNameLst>
                                      </p:cBhvr>
                                      <p:tavLst>
                                        <p:tav tm="0">
                                          <p:val>
                                            <p:strVal val="#ppt_w*0.70"/>
                                          </p:val>
                                        </p:tav>
                                        <p:tav tm="100000">
                                          <p:val>
                                            <p:strVal val="#ppt_w"/>
                                          </p:val>
                                        </p:tav>
                                      </p:tavLst>
                                    </p:anim>
                                    <p:anim calcmode="lin" valueType="num">
                                      <p:cBhvr>
                                        <p:cTn id="29" dur="1000" fill="hold"/>
                                        <p:tgtEl>
                                          <p:spTgt spid="37"/>
                                        </p:tgtEl>
                                        <p:attrNameLst>
                                          <p:attrName>ppt_h</p:attrName>
                                        </p:attrNameLst>
                                      </p:cBhvr>
                                      <p:tavLst>
                                        <p:tav tm="0">
                                          <p:val>
                                            <p:strVal val="#ppt_h"/>
                                          </p:val>
                                        </p:tav>
                                        <p:tav tm="100000">
                                          <p:val>
                                            <p:strVal val="#ppt_h"/>
                                          </p:val>
                                        </p:tav>
                                      </p:tavLst>
                                    </p:anim>
                                    <p:animEffect transition="in" filter="fade">
                                      <p:cBhvr>
                                        <p:cTn id="30" dur="10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52" grpId="0"/>
      <p:bldP spid="53" grpId="0"/>
      <p:bldP spid="54" grpId="0"/>
      <p:bldP spid="55" grpId="0"/>
      <p:bldP spid="56" grpId="0"/>
      <p:bldP spid="57" grpId="0"/>
      <p:bldP spid="3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AutoShape 1"/>
          <p:cNvSpPr>
            <a:spLocks/>
          </p:cNvSpPr>
          <p:nvPr/>
        </p:nvSpPr>
        <p:spPr bwMode="auto">
          <a:xfrm>
            <a:off x="2870713" y="685800"/>
            <a:ext cx="1600044" cy="1524000"/>
          </a:xfrm>
          <a:prstGeom prst="roundRect">
            <a:avLst>
              <a:gd name="adj" fmla="val 15000"/>
            </a:avLst>
          </a:prstGeom>
          <a:solidFill>
            <a:srgbClr val="F79646"/>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lIns="0" tIns="0" rIns="0" bIns="0" anchor="ctr" anchorCtr="1">
            <a:normAutofit/>
          </a:bodyPr>
          <a:lstStyle/>
          <a:p>
            <a:pPr algn="ctr"/>
            <a:r>
              <a:rPr lang="en-US" sz="1800" dirty="0" smtClean="0"/>
              <a:t>Application</a:t>
            </a:r>
            <a:endParaRPr lang="en-US" sz="1800" dirty="0"/>
          </a:p>
        </p:txBody>
      </p:sp>
      <p:sp>
        <p:nvSpPr>
          <p:cNvPr id="8" name="AutoShape 1"/>
          <p:cNvSpPr>
            <a:spLocks/>
          </p:cNvSpPr>
          <p:nvPr/>
        </p:nvSpPr>
        <p:spPr bwMode="auto">
          <a:xfrm>
            <a:off x="1042092" y="685800"/>
            <a:ext cx="1600044" cy="1524000"/>
          </a:xfrm>
          <a:prstGeom prst="roundRect">
            <a:avLst>
              <a:gd name="adj" fmla="val 15000"/>
            </a:avLst>
          </a:prstGeom>
          <a:solidFill>
            <a:srgbClr val="F79646"/>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lIns="0" tIns="0" rIns="0" bIns="0" anchor="ctr" anchorCtr="1">
            <a:normAutofit/>
          </a:bodyPr>
          <a:lstStyle/>
          <a:p>
            <a:pPr algn="ctr"/>
            <a:r>
              <a:rPr lang="en-US" sz="1800" dirty="0" smtClean="0"/>
              <a:t>Application Database</a:t>
            </a:r>
            <a:endParaRPr lang="en-US" sz="1800" dirty="0"/>
          </a:p>
        </p:txBody>
      </p:sp>
      <p:sp>
        <p:nvSpPr>
          <p:cNvPr id="4" name="AutoShape 1"/>
          <p:cNvSpPr>
            <a:spLocks/>
          </p:cNvSpPr>
          <p:nvPr/>
        </p:nvSpPr>
        <p:spPr bwMode="auto">
          <a:xfrm>
            <a:off x="1042092" y="2362200"/>
            <a:ext cx="1600044" cy="1524000"/>
          </a:xfrm>
          <a:prstGeom prst="roundRect">
            <a:avLst>
              <a:gd name="adj" fmla="val 15000"/>
            </a:avLst>
          </a:prstGeom>
          <a:solidFill>
            <a:srgbClr val="F79646"/>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lIns="0" tIns="0" rIns="0" bIns="0" anchor="ctr" anchorCtr="1">
            <a:normAutofit/>
          </a:bodyPr>
          <a:lstStyle/>
          <a:p>
            <a:pPr algn="ctr"/>
            <a:r>
              <a:rPr lang="en-US" sz="1800" dirty="0" smtClean="0"/>
              <a:t>Application Database</a:t>
            </a:r>
            <a:endParaRPr lang="en-US" sz="1800" dirty="0"/>
          </a:p>
        </p:txBody>
      </p:sp>
    </p:spTree>
    <p:extLst>
      <p:ext uri="{BB962C8B-B14F-4D97-AF65-F5344CB8AC3E}">
        <p14:creationId xmlns:p14="http://schemas.microsoft.com/office/powerpoint/2010/main" val="3242307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Cloud 37"/>
          <p:cNvSpPr/>
          <p:nvPr/>
        </p:nvSpPr>
        <p:spPr bwMode="auto">
          <a:xfrm>
            <a:off x="307248" y="1823168"/>
            <a:ext cx="6370277" cy="5428528"/>
          </a:xfrm>
          <a:prstGeom prst="cloud">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pic>
        <p:nvPicPr>
          <p:cNvPr id="3" name="Picture 2"/>
          <p:cNvPicPr>
            <a:picLocks noChangeAspect="1"/>
          </p:cNvPicPr>
          <p:nvPr/>
        </p:nvPicPr>
        <p:blipFill>
          <a:blip r:embed="rId3"/>
          <a:stretch>
            <a:fillRect/>
          </a:stretch>
        </p:blipFill>
        <p:spPr>
          <a:xfrm>
            <a:off x="11801344" y="2273836"/>
            <a:ext cx="2882379" cy="3543909"/>
          </a:xfrm>
          <a:prstGeom prst="rect">
            <a:avLst/>
          </a:prstGeom>
        </p:spPr>
      </p:pic>
      <p:sp>
        <p:nvSpPr>
          <p:cNvPr id="39" name="Can 38"/>
          <p:cNvSpPr/>
          <p:nvPr/>
        </p:nvSpPr>
        <p:spPr bwMode="auto">
          <a:xfrm>
            <a:off x="3113452" y="3093236"/>
            <a:ext cx="1147059" cy="471156"/>
          </a:xfrm>
          <a:prstGeom prst="can">
            <a:avLst/>
          </a:prstGeom>
          <a:ln>
            <a:headEnd type="none" w="med" len="med"/>
            <a:tailEnd type="none" w="med" len="med"/>
          </a:ln>
          <a:scene3d>
            <a:camera prst="perspectiveRight"/>
            <a:lightRig rig="threePt" dir="t">
              <a:rot lat="0" lon="0" rev="20400000"/>
            </a:lightRig>
          </a:scene3d>
          <a:sp3d contourW="6350">
            <a:bevelT w="41275" h="19050" prst="angle"/>
            <a:contourClr>
              <a:schemeClr val="dk1">
                <a:shade val="25000"/>
                <a:satMod val="150000"/>
              </a:schemeClr>
            </a:contourClr>
          </a:sp3d>
        </p:spPr>
        <p:style>
          <a:lnRef idx="0">
            <a:schemeClr val="dk1"/>
          </a:lnRef>
          <a:fillRef idx="3">
            <a:schemeClr val="dk1"/>
          </a:fillRef>
          <a:effectRef idx="3">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40" name="Can 39"/>
          <p:cNvSpPr/>
          <p:nvPr/>
        </p:nvSpPr>
        <p:spPr bwMode="auto">
          <a:xfrm>
            <a:off x="3081503" y="3655337"/>
            <a:ext cx="1147059" cy="471156"/>
          </a:xfrm>
          <a:prstGeom prst="can">
            <a:avLst/>
          </a:prstGeom>
          <a:ln>
            <a:headEnd type="none" w="med" len="med"/>
            <a:tailEnd type="none" w="med" len="med"/>
          </a:ln>
          <a:scene3d>
            <a:camera prst="perspectiveRight"/>
            <a:lightRig rig="threePt" dir="t">
              <a:rot lat="0" lon="0" rev="20400000"/>
            </a:lightRig>
          </a:scene3d>
          <a:sp3d contourW="6350">
            <a:bevelT w="41275" h="19050" prst="angle"/>
            <a:contourClr>
              <a:schemeClr val="dk1">
                <a:shade val="25000"/>
                <a:satMod val="150000"/>
              </a:schemeClr>
            </a:contourClr>
          </a:sp3d>
        </p:spPr>
        <p:style>
          <a:lnRef idx="0">
            <a:schemeClr val="dk1"/>
          </a:lnRef>
          <a:fillRef idx="3">
            <a:schemeClr val="dk1"/>
          </a:fillRef>
          <a:effectRef idx="3">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41" name="Can 40"/>
          <p:cNvSpPr/>
          <p:nvPr/>
        </p:nvSpPr>
        <p:spPr bwMode="auto">
          <a:xfrm>
            <a:off x="2999570" y="5294137"/>
            <a:ext cx="1147059" cy="471156"/>
          </a:xfrm>
          <a:prstGeom prst="can">
            <a:avLst/>
          </a:prstGeom>
          <a:ln>
            <a:headEnd type="none" w="med" len="med"/>
            <a:tailEnd type="none" w="med" len="med"/>
          </a:ln>
          <a:scene3d>
            <a:camera prst="perspectiveRight"/>
            <a:lightRig rig="threePt" dir="t">
              <a:rot lat="0" lon="0" rev="20400000"/>
            </a:lightRig>
          </a:scene3d>
          <a:sp3d contourW="6350">
            <a:bevelT w="41275" h="19050" prst="angle"/>
            <a:contourClr>
              <a:schemeClr val="dk1">
                <a:shade val="25000"/>
                <a:satMod val="150000"/>
              </a:schemeClr>
            </a:contourClr>
          </a:sp3d>
        </p:spPr>
        <p:style>
          <a:lnRef idx="0">
            <a:schemeClr val="dk1"/>
          </a:lnRef>
          <a:fillRef idx="3">
            <a:schemeClr val="dk1"/>
          </a:fillRef>
          <a:effectRef idx="3">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42" name="Can 41"/>
          <p:cNvSpPr/>
          <p:nvPr/>
        </p:nvSpPr>
        <p:spPr bwMode="auto">
          <a:xfrm>
            <a:off x="2979086" y="5929173"/>
            <a:ext cx="1147059" cy="471156"/>
          </a:xfrm>
          <a:prstGeom prst="can">
            <a:avLst/>
          </a:prstGeom>
          <a:ln>
            <a:headEnd type="none" w="med" len="med"/>
            <a:tailEnd type="none" w="med" len="med"/>
          </a:ln>
          <a:scene3d>
            <a:camera prst="perspectiveRight"/>
            <a:lightRig rig="threePt" dir="t">
              <a:rot lat="0" lon="0" rev="20400000"/>
            </a:lightRig>
          </a:scene3d>
          <a:sp3d contourW="6350">
            <a:bevelT w="41275" h="19050" prst="angle"/>
            <a:contourClr>
              <a:schemeClr val="dk1">
                <a:shade val="25000"/>
                <a:satMod val="150000"/>
              </a:schemeClr>
            </a:contourClr>
          </a:sp3d>
        </p:spPr>
        <p:style>
          <a:lnRef idx="0">
            <a:schemeClr val="dk1"/>
          </a:lnRef>
          <a:fillRef idx="3">
            <a:schemeClr val="dk1"/>
          </a:fillRef>
          <a:effectRef idx="3">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43" name="Freeform 42"/>
          <p:cNvSpPr/>
          <p:nvPr/>
        </p:nvSpPr>
        <p:spPr>
          <a:xfrm>
            <a:off x="11272016" y="962796"/>
            <a:ext cx="4983984" cy="1337094"/>
          </a:xfrm>
          <a:custGeom>
            <a:avLst/>
            <a:gdLst>
              <a:gd name="connsiteX0" fmla="*/ 0 w 4057388"/>
              <a:gd name="connsiteY0" fmla="*/ 0 h 1337094"/>
              <a:gd name="connsiteX1" fmla="*/ 4057388 w 4057388"/>
              <a:gd name="connsiteY1" fmla="*/ 0 h 1337094"/>
              <a:gd name="connsiteX2" fmla="*/ 4057388 w 4057388"/>
              <a:gd name="connsiteY2" fmla="*/ 1337094 h 1337094"/>
              <a:gd name="connsiteX3" fmla="*/ 0 w 4057388"/>
              <a:gd name="connsiteY3" fmla="*/ 1337094 h 1337094"/>
              <a:gd name="connsiteX4" fmla="*/ 0 w 4057388"/>
              <a:gd name="connsiteY4" fmla="*/ 0 h 13370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57388" h="1337094">
                <a:moveTo>
                  <a:pt x="0" y="0"/>
                </a:moveTo>
                <a:lnTo>
                  <a:pt x="4057388" y="0"/>
                </a:lnTo>
                <a:lnTo>
                  <a:pt x="4057388" y="1337094"/>
                </a:lnTo>
                <a:lnTo>
                  <a:pt x="0" y="1337094"/>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81268" tIns="81268" rIns="81268" bIns="81268" numCol="1" spcCol="1269" anchor="ctr" anchorCtr="0">
            <a:no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defTabSz="2844392">
              <a:lnSpc>
                <a:spcPct val="90000"/>
              </a:lnSpc>
              <a:spcBef>
                <a:spcPct val="0"/>
              </a:spcBef>
              <a:spcAft>
                <a:spcPct val="35000"/>
              </a:spcAft>
            </a:pPr>
            <a:r>
              <a:rPr lang="en-US" sz="6400" b="1" dirty="0" smtClean="0">
                <a:ln w="11430"/>
                <a:solidFill>
                  <a:srgbClr val="2B2B2B"/>
                </a:solidFill>
                <a:effectLst>
                  <a:outerShdw blurRad="50800" dist="39000" dir="5460000" algn="tl">
                    <a:srgbClr val="000000">
                      <a:alpha val="38000"/>
                    </a:srgbClr>
                  </a:outerShdw>
                </a:effectLst>
              </a:rPr>
              <a:t>Chef Server</a:t>
            </a:r>
            <a:endParaRPr lang="en-US" sz="6400" b="1" dirty="0">
              <a:ln w="11430"/>
              <a:solidFill>
                <a:srgbClr val="2B2B2B"/>
              </a:solidFill>
              <a:effectLst>
                <a:outerShdw blurRad="50800" dist="39000" dir="5460000" algn="tl">
                  <a:srgbClr val="000000">
                    <a:alpha val="38000"/>
                  </a:srgbClr>
                </a:outerShdw>
              </a:effectLst>
            </a:endParaRPr>
          </a:p>
        </p:txBody>
      </p:sp>
      <p:sp>
        <p:nvSpPr>
          <p:cNvPr id="44" name="Freeform 43"/>
          <p:cNvSpPr/>
          <p:nvPr/>
        </p:nvSpPr>
        <p:spPr>
          <a:xfrm>
            <a:off x="-625962" y="553095"/>
            <a:ext cx="7283010" cy="1337094"/>
          </a:xfrm>
          <a:custGeom>
            <a:avLst/>
            <a:gdLst>
              <a:gd name="connsiteX0" fmla="*/ 0 w 4057388"/>
              <a:gd name="connsiteY0" fmla="*/ 0 h 1337094"/>
              <a:gd name="connsiteX1" fmla="*/ 4057388 w 4057388"/>
              <a:gd name="connsiteY1" fmla="*/ 0 h 1337094"/>
              <a:gd name="connsiteX2" fmla="*/ 4057388 w 4057388"/>
              <a:gd name="connsiteY2" fmla="*/ 1337094 h 1337094"/>
              <a:gd name="connsiteX3" fmla="*/ 0 w 4057388"/>
              <a:gd name="connsiteY3" fmla="*/ 1337094 h 1337094"/>
              <a:gd name="connsiteX4" fmla="*/ 0 w 4057388"/>
              <a:gd name="connsiteY4" fmla="*/ 0 h 13370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57388" h="1337094">
                <a:moveTo>
                  <a:pt x="0" y="0"/>
                </a:moveTo>
                <a:lnTo>
                  <a:pt x="4057388" y="0"/>
                </a:lnTo>
                <a:lnTo>
                  <a:pt x="4057388" y="1337094"/>
                </a:lnTo>
                <a:lnTo>
                  <a:pt x="0" y="1337094"/>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81268" tIns="81268" rIns="81268" bIns="81268" numCol="1" spcCol="1269" anchor="ctr" anchorCtr="0">
            <a:no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defTabSz="2844392">
              <a:lnSpc>
                <a:spcPct val="90000"/>
              </a:lnSpc>
              <a:spcBef>
                <a:spcPct val="0"/>
              </a:spcBef>
              <a:spcAft>
                <a:spcPct val="35000"/>
              </a:spcAft>
            </a:pPr>
            <a:r>
              <a:rPr lang="en-US" sz="6400" b="1" dirty="0" smtClean="0">
                <a:ln w="11430"/>
                <a:solidFill>
                  <a:srgbClr val="2B2B2B"/>
                </a:solidFill>
                <a:effectLst>
                  <a:outerShdw blurRad="50800" dist="39000" dir="5460000" algn="tl">
                    <a:srgbClr val="000000">
                      <a:alpha val="38000"/>
                    </a:srgbClr>
                  </a:outerShdw>
                </a:effectLst>
              </a:rPr>
              <a:t>Web Servers</a:t>
            </a:r>
            <a:endParaRPr lang="en-US" sz="6400" b="1" dirty="0">
              <a:ln w="11430"/>
              <a:solidFill>
                <a:srgbClr val="2B2B2B"/>
              </a:solidFill>
              <a:effectLst>
                <a:outerShdw blurRad="50800" dist="39000" dir="5460000" algn="tl">
                  <a:srgbClr val="000000">
                    <a:alpha val="38000"/>
                  </a:srgbClr>
                </a:outerShdw>
              </a:effectLst>
            </a:endParaRPr>
          </a:p>
        </p:txBody>
      </p:sp>
      <p:sp>
        <p:nvSpPr>
          <p:cNvPr id="46" name="Rectangle 45"/>
          <p:cNvSpPr/>
          <p:nvPr/>
        </p:nvSpPr>
        <p:spPr>
          <a:xfrm>
            <a:off x="6677431" y="5717172"/>
            <a:ext cx="4762654" cy="1354217"/>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CHEF CLIENT</a:t>
            </a:r>
            <a:b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br>
            <a:r>
              <a:rPr lang="en-US" sz="28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(CONVERGE)</a:t>
            </a:r>
            <a:endParaRPr lang="en-US" sz="28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37" name="Oval Callout 36"/>
          <p:cNvSpPr/>
          <p:nvPr/>
        </p:nvSpPr>
        <p:spPr bwMode="auto">
          <a:xfrm>
            <a:off x="8848754" y="6043080"/>
            <a:ext cx="5141289" cy="1392981"/>
          </a:xfrm>
          <a:prstGeom prst="wedgeEllipseCallout">
            <a:avLst>
              <a:gd name="adj1" fmla="val 23359"/>
              <a:gd name="adj2" fmla="val -163149"/>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400" dirty="0" smtClean="0">
                <a:gradFill>
                  <a:gsLst>
                    <a:gs pos="0">
                      <a:srgbClr val="FFFFFF"/>
                    </a:gs>
                    <a:gs pos="100000">
                      <a:srgbClr val="FFFFFF"/>
                    </a:gs>
                  </a:gsLst>
                  <a:lin ang="5400000" scaled="0"/>
                </a:gradFill>
              </a:rPr>
              <a:t>Yep, here you go!</a:t>
            </a:r>
          </a:p>
        </p:txBody>
      </p:sp>
      <p:sp>
        <p:nvSpPr>
          <p:cNvPr id="2" name="Left Arrow 1"/>
          <p:cNvSpPr/>
          <p:nvPr/>
        </p:nvSpPr>
        <p:spPr bwMode="auto">
          <a:xfrm>
            <a:off x="8582472" y="3257117"/>
            <a:ext cx="3154416" cy="1126676"/>
          </a:xfrm>
          <a:prstGeom prst="leftArrow">
            <a:avLst>
              <a:gd name="adj1" fmla="val 28947"/>
              <a:gd name="adj2" fmla="val 42106"/>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cxnSp>
        <p:nvCxnSpPr>
          <p:cNvPr id="5" name="Curved Connector 4"/>
          <p:cNvCxnSpPr>
            <a:stCxn id="2" idx="1"/>
            <a:endCxn id="39" idx="4"/>
          </p:cNvCxnSpPr>
          <p:nvPr/>
        </p:nvCxnSpPr>
        <p:spPr>
          <a:xfrm rot="10800000">
            <a:off x="4260512" y="3328815"/>
            <a:ext cx="4321961" cy="491641"/>
          </a:xfrm>
          <a:prstGeom prst="curvedConnector3">
            <a:avLst>
              <a:gd name="adj1" fmla="val 50000"/>
            </a:avLst>
          </a:prstGeom>
          <a:ln w="57150" cmpd="sng">
            <a:solidFill>
              <a:schemeClr val="bg1">
                <a:lumMod val="50000"/>
              </a:schemeClr>
            </a:solidFill>
            <a:tailEnd type="arrow"/>
          </a:ln>
        </p:spPr>
        <p:style>
          <a:lnRef idx="3">
            <a:schemeClr val="accent1"/>
          </a:lnRef>
          <a:fillRef idx="0">
            <a:schemeClr val="accent1"/>
          </a:fillRef>
          <a:effectRef idx="2">
            <a:schemeClr val="accent1"/>
          </a:effectRef>
          <a:fontRef idx="minor">
            <a:schemeClr val="tx1"/>
          </a:fontRef>
        </p:style>
      </p:cxnSp>
      <p:cxnSp>
        <p:nvCxnSpPr>
          <p:cNvPr id="28" name="Curved Connector 27"/>
          <p:cNvCxnSpPr>
            <a:stCxn id="2" idx="1"/>
          </p:cNvCxnSpPr>
          <p:nvPr/>
        </p:nvCxnSpPr>
        <p:spPr>
          <a:xfrm rot="10800000" flipV="1">
            <a:off x="4117128" y="3820455"/>
            <a:ext cx="4465344" cy="133154"/>
          </a:xfrm>
          <a:prstGeom prst="curvedConnector3">
            <a:avLst>
              <a:gd name="adj1" fmla="val 50000"/>
            </a:avLst>
          </a:prstGeom>
          <a:ln w="57150" cmpd="sng">
            <a:solidFill>
              <a:schemeClr val="bg1">
                <a:lumMod val="50000"/>
              </a:schemeClr>
            </a:solidFill>
            <a:tailEnd type="arrow"/>
          </a:ln>
        </p:spPr>
        <p:style>
          <a:lnRef idx="3">
            <a:schemeClr val="accent1"/>
          </a:lnRef>
          <a:fillRef idx="0">
            <a:schemeClr val="accent1"/>
          </a:fillRef>
          <a:effectRef idx="2">
            <a:schemeClr val="accent1"/>
          </a:effectRef>
          <a:fontRef idx="minor">
            <a:schemeClr val="tx1"/>
          </a:fontRef>
        </p:style>
      </p:cxnSp>
      <p:cxnSp>
        <p:nvCxnSpPr>
          <p:cNvPr id="31" name="Curved Connector 30"/>
          <p:cNvCxnSpPr>
            <a:stCxn id="2" idx="1"/>
          </p:cNvCxnSpPr>
          <p:nvPr/>
        </p:nvCxnSpPr>
        <p:spPr>
          <a:xfrm rot="10800000" flipV="1">
            <a:off x="3953264" y="3820455"/>
            <a:ext cx="4629209" cy="1751470"/>
          </a:xfrm>
          <a:prstGeom prst="curvedConnector3">
            <a:avLst>
              <a:gd name="adj1" fmla="val 50000"/>
            </a:avLst>
          </a:prstGeom>
          <a:ln w="57150" cmpd="sng">
            <a:solidFill>
              <a:schemeClr val="bg1">
                <a:lumMod val="50000"/>
              </a:schemeClr>
            </a:solidFill>
            <a:tailEnd type="arrow"/>
          </a:ln>
        </p:spPr>
        <p:style>
          <a:lnRef idx="3">
            <a:schemeClr val="accent1"/>
          </a:lnRef>
          <a:fillRef idx="0">
            <a:schemeClr val="accent1"/>
          </a:fillRef>
          <a:effectRef idx="2">
            <a:schemeClr val="accent1"/>
          </a:effectRef>
          <a:fontRef idx="minor">
            <a:schemeClr val="tx1"/>
          </a:fontRef>
        </p:style>
      </p:cxnSp>
      <p:cxnSp>
        <p:nvCxnSpPr>
          <p:cNvPr id="34" name="Curved Connector 33"/>
          <p:cNvCxnSpPr>
            <a:stCxn id="2" idx="1"/>
          </p:cNvCxnSpPr>
          <p:nvPr/>
        </p:nvCxnSpPr>
        <p:spPr>
          <a:xfrm rot="10800000" flipV="1">
            <a:off x="3625532" y="3820454"/>
            <a:ext cx="4956941" cy="2406991"/>
          </a:xfrm>
          <a:prstGeom prst="curvedConnector3">
            <a:avLst>
              <a:gd name="adj1" fmla="val 50000"/>
            </a:avLst>
          </a:prstGeom>
          <a:ln w="57150" cmpd="sng">
            <a:solidFill>
              <a:schemeClr val="bg1">
                <a:lumMod val="50000"/>
              </a:schemeClr>
            </a:solidFill>
            <a:tailEnd type="arrow"/>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177413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right)">
                                      <p:cBhvr>
                                        <p:cTn id="7" dur="500"/>
                                        <p:tgtEl>
                                          <p:spTgt spid="2"/>
                                        </p:tgtEl>
                                      </p:cBhvr>
                                    </p:animEffect>
                                  </p:childTnLst>
                                </p:cTn>
                              </p:par>
                            </p:childTnLst>
                          </p:cTn>
                        </p:par>
                        <p:par>
                          <p:cTn id="8" fill="hold">
                            <p:stCondLst>
                              <p:cond delay="1000"/>
                            </p:stCondLst>
                            <p:childTnLst>
                              <p:par>
                                <p:cTn id="9" presetID="22" presetClass="entr" presetSubtype="2" fill="hold" nodeType="afterEffect">
                                  <p:stCondLst>
                                    <p:cond delay="250"/>
                                  </p:stCondLst>
                                  <p:childTnLst>
                                    <p:set>
                                      <p:cBhvr>
                                        <p:cTn id="10" dur="1" fill="hold">
                                          <p:stCondLst>
                                            <p:cond delay="0"/>
                                          </p:stCondLst>
                                        </p:cTn>
                                        <p:tgtEl>
                                          <p:spTgt spid="5"/>
                                        </p:tgtEl>
                                        <p:attrNameLst>
                                          <p:attrName>style.visibility</p:attrName>
                                        </p:attrNameLst>
                                      </p:cBhvr>
                                      <p:to>
                                        <p:strVal val="visible"/>
                                      </p:to>
                                    </p:set>
                                    <p:animEffect transition="in" filter="wipe(right)">
                                      <p:cBhvr>
                                        <p:cTn id="11" dur="500"/>
                                        <p:tgtEl>
                                          <p:spTgt spid="5"/>
                                        </p:tgtEl>
                                      </p:cBhvr>
                                    </p:animEffect>
                                  </p:childTnLst>
                                </p:cTn>
                              </p:par>
                              <p:par>
                                <p:cTn id="12" presetID="22" presetClass="entr" presetSubtype="2" fill="hold" nodeType="withEffect">
                                  <p:stCondLst>
                                    <p:cond delay="0"/>
                                  </p:stCondLst>
                                  <p:childTnLst>
                                    <p:set>
                                      <p:cBhvr>
                                        <p:cTn id="13" dur="1" fill="hold">
                                          <p:stCondLst>
                                            <p:cond delay="0"/>
                                          </p:stCondLst>
                                        </p:cTn>
                                        <p:tgtEl>
                                          <p:spTgt spid="28"/>
                                        </p:tgtEl>
                                        <p:attrNameLst>
                                          <p:attrName>style.visibility</p:attrName>
                                        </p:attrNameLst>
                                      </p:cBhvr>
                                      <p:to>
                                        <p:strVal val="visible"/>
                                      </p:to>
                                    </p:set>
                                    <p:animEffect transition="in" filter="wipe(right)">
                                      <p:cBhvr>
                                        <p:cTn id="14" dur="500"/>
                                        <p:tgtEl>
                                          <p:spTgt spid="28"/>
                                        </p:tgtEl>
                                      </p:cBhvr>
                                    </p:animEffect>
                                  </p:childTnLst>
                                </p:cTn>
                              </p:par>
                              <p:par>
                                <p:cTn id="15" presetID="22" presetClass="entr" presetSubtype="2" fill="hold" nodeType="with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wipe(right)">
                                      <p:cBhvr>
                                        <p:cTn id="17" dur="500"/>
                                        <p:tgtEl>
                                          <p:spTgt spid="31"/>
                                        </p:tgtEl>
                                      </p:cBhvr>
                                    </p:animEffect>
                                  </p:childTnLst>
                                </p:cTn>
                              </p:par>
                              <p:par>
                                <p:cTn id="18" presetID="22" presetClass="entr" presetSubtype="2" fill="hold" nodeType="withEffect">
                                  <p:stCondLst>
                                    <p:cond delay="0"/>
                                  </p:stCondLst>
                                  <p:childTnLst>
                                    <p:set>
                                      <p:cBhvr>
                                        <p:cTn id="19" dur="1" fill="hold">
                                          <p:stCondLst>
                                            <p:cond delay="0"/>
                                          </p:stCondLst>
                                        </p:cTn>
                                        <p:tgtEl>
                                          <p:spTgt spid="34"/>
                                        </p:tgtEl>
                                        <p:attrNameLst>
                                          <p:attrName>style.visibility</p:attrName>
                                        </p:attrNameLst>
                                      </p:cBhvr>
                                      <p:to>
                                        <p:strVal val="visible"/>
                                      </p:to>
                                    </p:set>
                                    <p:animEffect transition="in" filter="wipe(right)">
                                      <p:cBhvr>
                                        <p:cTn id="20" dur="500"/>
                                        <p:tgtEl>
                                          <p:spTgt spid="34"/>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46"/>
                                        </p:tgtEl>
                                        <p:attrNameLst>
                                          <p:attrName>style.visibility</p:attrName>
                                        </p:attrNameLst>
                                      </p:cBhvr>
                                      <p:to>
                                        <p:strVal val="visible"/>
                                      </p:to>
                                    </p:set>
                                    <p:animEffect transition="in" filter="fade">
                                      <p:cBhvr>
                                        <p:cTn id="25" dur="500"/>
                                        <p:tgtEl>
                                          <p:spTgt spid="46"/>
                                        </p:tgtEl>
                                      </p:cBhvr>
                                    </p:animEffect>
                                  </p:childTnLst>
                                </p:cTn>
                              </p:par>
                              <p:par>
                                <p:cTn id="26" presetID="10" presetClass="exit" presetSubtype="0" fill="hold" grpId="0" nodeType="withEffect">
                                  <p:stCondLst>
                                    <p:cond delay="0"/>
                                  </p:stCondLst>
                                  <p:childTnLst>
                                    <p:animEffect transition="out" filter="fade">
                                      <p:cBhvr>
                                        <p:cTn id="27" dur="500"/>
                                        <p:tgtEl>
                                          <p:spTgt spid="37"/>
                                        </p:tgtEl>
                                      </p:cBhvr>
                                    </p:animEffect>
                                    <p:set>
                                      <p:cBhvr>
                                        <p:cTn id="28" dur="1" fill="hold">
                                          <p:stCondLst>
                                            <p:cond delay="499"/>
                                          </p:stCondLst>
                                        </p:cTn>
                                        <p:tgtEl>
                                          <p:spTgt spid="3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P spid="37" grpId="0" animBg="1"/>
      <p:bldP spid="2"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0621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bwMode="auto">
          <a:xfrm>
            <a:off x="3034235" y="3786882"/>
            <a:ext cx="10972800" cy="1337551"/>
          </a:xfrm>
        </p:spPr>
        <p:txBody>
          <a:bodyPr/>
          <a:lstStyle/>
          <a:p>
            <a:r>
              <a:rPr lang="en-US" dirty="0" smtClean="0"/>
              <a:t>One More Word on Cookbooks</a:t>
            </a:r>
            <a:endParaRPr lang="en-US" dirty="0"/>
          </a:p>
        </p:txBody>
      </p:sp>
    </p:spTree>
    <p:extLst>
      <p:ext uri="{BB962C8B-B14F-4D97-AF65-F5344CB8AC3E}">
        <p14:creationId xmlns:p14="http://schemas.microsoft.com/office/powerpoint/2010/main" val="6184296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4294967295"/>
          </p:nvPr>
        </p:nvSpPr>
        <p:spPr>
          <a:xfrm>
            <a:off x="12598400" y="8475663"/>
            <a:ext cx="3657600" cy="485775"/>
          </a:xfrm>
        </p:spPr>
        <p:txBody>
          <a:bodyPr/>
          <a:lstStyle/>
          <a:p>
            <a:fld id="{2D3AC244-EF0F-45B5-99B7-04DF836D954E}" type="slidenum">
              <a:rPr lang="en-US" smtClean="0"/>
              <a:t>93</a:t>
            </a:fld>
            <a:endParaRPr lang="en-US" dirty="0"/>
          </a:p>
        </p:txBody>
      </p:sp>
      <p:pic>
        <p:nvPicPr>
          <p:cNvPr id="7" name="Picture 6">
            <a:hlinkClick r:id="rId3"/>
          </p:cNvPr>
          <p:cNvPicPr>
            <a:picLocks noChangeAspect="1"/>
          </p:cNvPicPr>
          <p:nvPr/>
        </p:nvPicPr>
        <p:blipFill>
          <a:blip r:embed="rId4"/>
          <a:stretch>
            <a:fillRect/>
          </a:stretch>
        </p:blipFill>
        <p:spPr>
          <a:xfrm>
            <a:off x="3523114" y="0"/>
            <a:ext cx="9033065" cy="8329799"/>
          </a:xfrm>
          <a:prstGeom prst="rect">
            <a:avLst/>
          </a:prstGeom>
        </p:spPr>
      </p:pic>
    </p:spTree>
    <p:extLst>
      <p:ext uri="{BB962C8B-B14F-4D97-AF65-F5344CB8AC3E}">
        <p14:creationId xmlns:p14="http://schemas.microsoft.com/office/powerpoint/2010/main" val="23461270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bwMode="white">
          <a:xfrm>
            <a:off x="1433824" y="2867903"/>
            <a:ext cx="13723761" cy="4322339"/>
          </a:xfrm>
          <a:prstGeom prst="rect">
            <a:avLst/>
          </a:prstGeom>
        </p:spPr>
        <p:txBody>
          <a:bodyPr vert="horz" wrap="square" lIns="91440" tIns="91440" rIns="91440" bIns="91440" rtlCol="0">
            <a:normAutofit lnSpcReduction="10000"/>
          </a:bodyPr>
          <a:lstStyle/>
          <a:p>
            <a:pPr marL="342900" indent="-342900">
              <a:spcAft>
                <a:spcPts val="3600"/>
              </a:spcAft>
              <a:buClr>
                <a:schemeClr val="accent1"/>
              </a:buClr>
              <a:buSzPct val="150000"/>
              <a:buFont typeface="Wingdings" charset="2"/>
              <a:buChar char="ü"/>
            </a:pPr>
            <a:r>
              <a:rPr lang="en-US" dirty="0" smtClean="0"/>
              <a:t>The first file at which you look should be the README.  </a:t>
            </a:r>
            <a:endParaRPr lang="en-US" dirty="0"/>
          </a:p>
          <a:p>
            <a:pPr marL="952461" lvl="1" indent="-342900">
              <a:spcAft>
                <a:spcPts val="3600"/>
              </a:spcAft>
              <a:buClr>
                <a:schemeClr val="accent1"/>
              </a:buClr>
              <a:buSzPct val="150000"/>
              <a:buFont typeface="Wingdings" charset="2"/>
              <a:buChar char="ü"/>
            </a:pPr>
            <a:r>
              <a:rPr lang="en-US" dirty="0" smtClean="0"/>
              <a:t>If a cookbook has an incomplete or sloppy Readme, it probably isn’t very good.</a:t>
            </a:r>
          </a:p>
          <a:p>
            <a:pPr marL="342900" indent="-342900">
              <a:spcAft>
                <a:spcPts val="3600"/>
              </a:spcAft>
              <a:buClr>
                <a:schemeClr val="accent1"/>
              </a:buClr>
              <a:buSzPct val="150000"/>
              <a:buFont typeface="Wingdings" charset="2"/>
              <a:buChar char="ü"/>
            </a:pPr>
            <a:r>
              <a:rPr lang="en-US" dirty="0" smtClean="0"/>
              <a:t>Review the code in every recipe in the cookbook.</a:t>
            </a:r>
          </a:p>
          <a:p>
            <a:pPr marL="342900" indent="-342900">
              <a:spcAft>
                <a:spcPts val="3600"/>
              </a:spcAft>
              <a:buClr>
                <a:schemeClr val="accent1"/>
              </a:buClr>
              <a:buSzPct val="150000"/>
              <a:buFont typeface="Wingdings" charset="2"/>
              <a:buChar char="ü"/>
            </a:pPr>
            <a:r>
              <a:rPr lang="en-US" dirty="0" smtClean="0"/>
              <a:t>Even though a cookbook may not be exactly what you need, there may be parts you can use.  It’s okay to cannibalize.</a:t>
            </a:r>
          </a:p>
          <a:p>
            <a:pPr marL="342900" indent="-342900">
              <a:spcAft>
                <a:spcPts val="3600"/>
              </a:spcAft>
              <a:buClr>
                <a:schemeClr val="accent1"/>
              </a:buClr>
              <a:buSzPct val="150000"/>
              <a:buFont typeface="Wingdings" charset="2"/>
              <a:buChar char="ü"/>
            </a:pPr>
            <a:r>
              <a:rPr lang="en-US" dirty="0" smtClean="0"/>
              <a:t>The onus is on the user to make sure that the cookbook is a good one and won’t break part of your system.</a:t>
            </a:r>
          </a:p>
        </p:txBody>
      </p:sp>
      <p:sp>
        <p:nvSpPr>
          <p:cNvPr id="5" name="Title 2"/>
          <p:cNvSpPr txBox="1">
            <a:spLocks/>
          </p:cNvSpPr>
          <p:nvPr/>
        </p:nvSpPr>
        <p:spPr>
          <a:xfrm>
            <a:off x="568633" y="1308566"/>
            <a:ext cx="14935200" cy="827577"/>
          </a:xfrm>
          <a:prstGeom prst="rect">
            <a:avLst/>
          </a:prstGeom>
        </p:spPr>
        <p:txBody>
          <a:bodyPr/>
          <a:lst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a:lstStyle>
          <a:p>
            <a:r>
              <a:rPr lang="en-US" dirty="0" smtClean="0"/>
              <a:t>Supermarket Best Practices</a:t>
            </a:r>
            <a:endParaRPr lang="en-US" dirty="0"/>
          </a:p>
        </p:txBody>
      </p:sp>
    </p:spTree>
    <p:extLst>
      <p:ext uri="{BB962C8B-B14F-4D97-AF65-F5344CB8AC3E}">
        <p14:creationId xmlns:p14="http://schemas.microsoft.com/office/powerpoint/2010/main" val="37933632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500"/>
                                        <p:tgtEl>
                                          <p:spTgt spid="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Effect transition="in" filter="fade">
                                      <p:cBhvr>
                                        <p:cTn id="27" dur="500"/>
                                        <p:tgtEl>
                                          <p:spTgt spid="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2373660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bwMode="auto">
          <a:xfrm>
            <a:off x="3034235" y="3786882"/>
            <a:ext cx="10972800" cy="1337551"/>
          </a:xfrm>
        </p:spPr>
        <p:txBody>
          <a:bodyPr/>
          <a:lstStyle/>
          <a:p>
            <a:r>
              <a:rPr lang="en-US" dirty="0" smtClean="0"/>
              <a:t>The Chef Delivery Workflow</a:t>
            </a:r>
            <a:endParaRPr lang="en-US" dirty="0"/>
          </a:p>
        </p:txBody>
      </p:sp>
    </p:spTree>
    <p:extLst>
      <p:ext uri="{BB962C8B-B14F-4D97-AF65-F5344CB8AC3E}">
        <p14:creationId xmlns:p14="http://schemas.microsoft.com/office/powerpoint/2010/main" val="3696616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0" y="596900"/>
            <a:ext cx="16256000" cy="7941546"/>
          </a:xfrm>
          <a:prstGeom prst="rect">
            <a:avLst/>
          </a:prstGeom>
        </p:spPr>
      </p:pic>
    </p:spTree>
    <p:extLst>
      <p:ext uri="{BB962C8B-B14F-4D97-AF65-F5344CB8AC3E}">
        <p14:creationId xmlns:p14="http://schemas.microsoft.com/office/powerpoint/2010/main" val="2626468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483198" y="-327761"/>
            <a:ext cx="3323645" cy="9914750"/>
          </a:xfrm>
          <a:prstGeom prst="rect">
            <a:avLst/>
          </a:prstGeom>
        </p:spPr>
      </p:pic>
    </p:spTree>
    <p:extLst>
      <p:ext uri="{BB962C8B-B14F-4D97-AF65-F5344CB8AC3E}">
        <p14:creationId xmlns:p14="http://schemas.microsoft.com/office/powerpoint/2010/main" val="22696819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686363" y="0"/>
            <a:ext cx="3749047" cy="9144000"/>
          </a:xfrm>
          <a:prstGeom prst="rect">
            <a:avLst/>
          </a:prstGeom>
        </p:spPr>
      </p:pic>
    </p:spTree>
    <p:extLst>
      <p:ext uri="{BB962C8B-B14F-4D97-AF65-F5344CB8AC3E}">
        <p14:creationId xmlns:p14="http://schemas.microsoft.com/office/powerpoint/2010/main" val="868805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theme/theme1.xml><?xml version="1.0" encoding="utf-8"?>
<a:theme xmlns:a="http://schemas.openxmlformats.org/drawingml/2006/main" name="ChefDk3.2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xmlns="" name="Chef-TemplateComps_v09-16x9-Light.potx" id="{078CEFDB-FA7A-4E36-9964-13EF367585CB}" vid="{8B87B0F3-7308-43D5-8388-E1B49EA026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0.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4.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5.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6.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7.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8.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9.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3.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Props1.xml><?xml version="1.0" encoding="utf-8"?>
<ds:datastoreItem xmlns:ds="http://schemas.openxmlformats.org/officeDocument/2006/customXml" ds:itemID="{5CDEB364-43EC-4510-9881-539C2A3FCE9E}">
  <ds:schemaRefs>
    <ds:schemaRef ds:uri="http://schemas.microsoft.com/sharepoint/v3/contenttype/forms"/>
  </ds:schemaRefs>
</ds:datastoreItem>
</file>

<file path=customXml/itemProps2.xml><?xml version="1.0" encoding="utf-8"?>
<ds:datastoreItem xmlns:ds="http://schemas.openxmlformats.org/officeDocument/2006/customXml" ds:itemID="{B13EBC30-FE27-4C6A-B723-23FC2188F7DC}">
  <ds:schemaRefs>
    <ds:schemaRef ds:uri="http://schemas.microsoft.com/sharepoint/events"/>
  </ds:schemaRefs>
</ds:datastoreItem>
</file>

<file path=customXml/itemProps3.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xml><?xml version="1.0" encoding="utf-8"?>
<ds:datastoreItem xmlns:ds="http://schemas.openxmlformats.org/officeDocument/2006/customXml" ds:itemID="{6921749B-AEB7-461B-845F-603CABD25259}">
  <ds:schemaRefs>
    <ds:schemaRef ds:uri="http://schemas.microsoft.com/office/2006/documentManagement/types"/>
    <ds:schemaRef ds:uri="http://schemas.microsoft.com/office/infopath/2007/PartnerControls"/>
    <ds:schemaRef ds:uri="http://purl.org/dc/elements/1.1/"/>
    <ds:schemaRef ds:uri="http://schemas.microsoft.com/office/2006/metadata/properties"/>
    <ds:schemaRef ds:uri="7bb5d761-a2ea-4873-95f7-7a6658fb3ef0"/>
    <ds:schemaRef ds:uri="http://purl.org/dc/terms/"/>
    <ds:schemaRef ds:uri="http://schemas.openxmlformats.org/package/2006/metadata/core-propertie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ChefDk3.2Template.potx</Template>
  <TotalTime>14743</TotalTime>
  <Words>9218</Words>
  <Application>Microsoft Macintosh PowerPoint</Application>
  <PresentationFormat>Custom</PresentationFormat>
  <Paragraphs>1024</Paragraphs>
  <Slides>108</Slides>
  <Notes>100</Notes>
  <HiddenSlides>0</HiddenSlides>
  <MMClips>0</MMClips>
  <ScaleCrop>false</ScaleCrop>
  <HeadingPairs>
    <vt:vector size="4" baseType="variant">
      <vt:variant>
        <vt:lpstr>Theme</vt:lpstr>
      </vt:variant>
      <vt:variant>
        <vt:i4>1</vt:i4>
      </vt:variant>
      <vt:variant>
        <vt:lpstr>Slide Titles</vt:lpstr>
      </vt:variant>
      <vt:variant>
        <vt:i4>108</vt:i4>
      </vt:variant>
    </vt:vector>
  </HeadingPairs>
  <TitlesOfParts>
    <vt:vector size="109" baseType="lpstr">
      <vt:lpstr>ChefDk3.2Template</vt:lpstr>
      <vt:lpstr>Chef for Non-Tech (Staff)</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Hosted Chef and Chef Server</vt:lpstr>
      <vt:lpstr>PowerPoint Presentation</vt:lpstr>
      <vt:lpstr>knife</vt:lpstr>
      <vt:lpstr>knife --help</vt:lpstr>
      <vt:lpstr>knife client --help</vt:lpstr>
      <vt:lpstr>knife client list</vt:lpstr>
      <vt:lpstr>PowerPoint Presentation</vt:lpstr>
      <vt:lpstr>Resources, Recipes, &amp; Cookbooks </vt:lpstr>
      <vt:lpstr>PowerPoint Presentation</vt:lpstr>
      <vt:lpstr>Change into the Cookbooks Directory</vt:lpstr>
      <vt:lpstr>Create a Web Server Cookbook</vt:lpstr>
      <vt:lpstr>What is 'chef'?</vt:lpstr>
      <vt:lpstr>What can 'chef' do?</vt:lpstr>
      <vt:lpstr>What Can 'chef generate' Do?</vt:lpstr>
      <vt:lpstr>What Can 'chef generate cookbook' Do?</vt:lpstr>
      <vt:lpstr>Let's Create a Cookbook</vt:lpstr>
      <vt:lpstr>The Cookbook Has a README</vt:lpstr>
      <vt:lpstr>README.md</vt:lpstr>
      <vt:lpstr>The Cookbook Has Some Metadata</vt:lpstr>
      <vt:lpstr>metadata.rb</vt:lpstr>
      <vt:lpstr>Let's Take a Look at the Metadata</vt:lpstr>
      <vt:lpstr>The Cookbook Has a Folder for Recipes</vt:lpstr>
      <vt:lpstr>The Cookbook Has a Default Recipe</vt:lpstr>
      <vt:lpstr>Generate the apache server recipe</vt:lpstr>
      <vt:lpstr>The Cookbook Has a Default Recipe</vt:lpstr>
      <vt:lpstr>The server.rb recipe file</vt:lpstr>
      <vt:lpstr>Resources</vt:lpstr>
      <vt:lpstr>Example: Package</vt:lpstr>
      <vt:lpstr>Example: Service</vt:lpstr>
      <vt:lpstr>Example: File</vt:lpstr>
      <vt:lpstr>Example: File</vt:lpstr>
      <vt:lpstr>Resource Definition</vt:lpstr>
      <vt:lpstr>Resource Definition</vt:lpstr>
      <vt:lpstr>Resource Definition</vt:lpstr>
      <vt:lpstr>Resource Definition</vt:lpstr>
      <vt:lpstr>Resource Definition</vt:lpstr>
      <vt:lpstr>Edit the server.rb recipe file</vt:lpstr>
      <vt:lpstr>Edit the server.rb recipe file</vt:lpstr>
      <vt:lpstr>PowerPoint Presentation</vt:lpstr>
      <vt:lpstr>A Test Kitchen Demo</vt:lpstr>
      <vt:lpstr>Test Kitchen Commands and Configuration</vt:lpstr>
      <vt:lpstr>.kitchen.yml</vt:lpstr>
      <vt:lpstr>The kitchen Driver</vt:lpstr>
      <vt:lpstr>The kitchen Provisioner</vt:lpstr>
      <vt:lpstr>The kitchen Platforms</vt:lpstr>
      <vt:lpstr>The kitchen Suites</vt:lpstr>
      <vt:lpstr>The kitchen Suites</vt:lpstr>
      <vt:lpstr>Kitchen Test Matrix</vt:lpstr>
      <vt:lpstr>Kitchen Create</vt:lpstr>
      <vt:lpstr>Kitchen Converge</vt:lpstr>
      <vt:lpstr>Kitchen Verify</vt:lpstr>
      <vt:lpstr>Kitchen Destroy</vt:lpstr>
      <vt:lpstr>Kitchen Test</vt:lpstr>
      <vt:lpstr>PowerPoint Presentation</vt:lpstr>
      <vt:lpstr>Knife and Berkshelf</vt:lpstr>
      <vt:lpstr>knife cookbook --help</vt:lpstr>
      <vt:lpstr>knife cookbook list</vt:lpstr>
      <vt:lpstr>Change to the cookbooks/apache Directory </vt:lpstr>
      <vt:lpstr>PowerPoint Presentation</vt:lpstr>
      <vt:lpstr>Berkshelf</vt:lpstr>
      <vt:lpstr>Run berks --help</vt:lpstr>
      <vt:lpstr>Run berks install</vt:lpstr>
      <vt:lpstr>See the Berksfile.lock</vt:lpstr>
      <vt:lpstr>See the Contents of the Berksfile.lock</vt:lpstr>
      <vt:lpstr>Upload the Cookbook to the Chef Server</vt:lpstr>
      <vt:lpstr>Display Cookbooks within Your Org </vt:lpstr>
      <vt:lpstr>PowerPoint Presentation</vt:lpstr>
      <vt:lpstr>PowerPoint Presentation</vt:lpstr>
      <vt:lpstr>PowerPoint Presentation</vt:lpstr>
      <vt:lpstr>One More Word on Cookbooks</vt:lpstr>
      <vt:lpstr>PowerPoint Presentation</vt:lpstr>
      <vt:lpstr>PowerPoint Presentation</vt:lpstr>
      <vt:lpstr>PowerPoint Presentation</vt:lpstr>
      <vt:lpstr>The Chef Delivery Workflow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Use Case for Chef</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creator>sdelfante@chef.io</dc:creator>
  <cp:lastModifiedBy>Rebekah Everest</cp:lastModifiedBy>
  <cp:revision>1663</cp:revision>
  <cp:lastPrinted>2015-02-07T23:49:10Z</cp:lastPrinted>
  <dcterms:created xsi:type="dcterms:W3CDTF">2012-09-13T17:36:07Z</dcterms:created>
  <dcterms:modified xsi:type="dcterms:W3CDTF">2016-02-04T21:23:24Z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